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1"/>
  </p:notesMasterIdLst>
  <p:sldIdLst>
    <p:sldId id="256" r:id="rId2"/>
    <p:sldId id="313" r:id="rId3"/>
    <p:sldId id="312" r:id="rId4"/>
    <p:sldId id="363" r:id="rId5"/>
    <p:sldId id="364" r:id="rId6"/>
    <p:sldId id="365" r:id="rId7"/>
    <p:sldId id="366" r:id="rId8"/>
    <p:sldId id="368" r:id="rId9"/>
    <p:sldId id="370" r:id="rId10"/>
    <p:sldId id="371" r:id="rId11"/>
    <p:sldId id="369" r:id="rId12"/>
    <p:sldId id="372" r:id="rId13"/>
    <p:sldId id="373" r:id="rId14"/>
    <p:sldId id="374" r:id="rId15"/>
    <p:sldId id="375" r:id="rId16"/>
    <p:sldId id="376" r:id="rId17"/>
    <p:sldId id="377" r:id="rId18"/>
    <p:sldId id="380" r:id="rId19"/>
    <p:sldId id="378" r:id="rId20"/>
    <p:sldId id="379" r:id="rId21"/>
    <p:sldId id="355" r:id="rId22"/>
    <p:sldId id="337" r:id="rId23"/>
    <p:sldId id="357" r:id="rId24"/>
    <p:sldId id="359" r:id="rId25"/>
    <p:sldId id="382" r:id="rId26"/>
    <p:sldId id="383" r:id="rId27"/>
    <p:sldId id="284" r:id="rId28"/>
    <p:sldId id="385" r:id="rId29"/>
    <p:sldId id="401" r:id="rId30"/>
    <p:sldId id="400" r:id="rId31"/>
    <p:sldId id="260" r:id="rId32"/>
    <p:sldId id="389" r:id="rId33"/>
    <p:sldId id="391" r:id="rId34"/>
    <p:sldId id="392" r:id="rId35"/>
    <p:sldId id="394" r:id="rId36"/>
    <p:sldId id="396" r:id="rId37"/>
    <p:sldId id="402" r:id="rId38"/>
    <p:sldId id="386" r:id="rId39"/>
    <p:sldId id="403" r:id="rId40"/>
    <p:sldId id="398" r:id="rId41"/>
    <p:sldId id="405" r:id="rId42"/>
    <p:sldId id="406" r:id="rId43"/>
    <p:sldId id="407" r:id="rId44"/>
    <p:sldId id="409" r:id="rId45"/>
    <p:sldId id="410" r:id="rId46"/>
    <p:sldId id="412" r:id="rId47"/>
    <p:sldId id="413" r:id="rId48"/>
    <p:sldId id="414" r:id="rId49"/>
    <p:sldId id="415" r:id="rId50"/>
    <p:sldId id="416" r:id="rId51"/>
    <p:sldId id="417" r:id="rId52"/>
    <p:sldId id="471" r:id="rId53"/>
    <p:sldId id="446" r:id="rId54"/>
    <p:sldId id="421" r:id="rId55"/>
    <p:sldId id="447" r:id="rId56"/>
    <p:sldId id="422" r:id="rId57"/>
    <p:sldId id="448" r:id="rId58"/>
    <p:sldId id="423" r:id="rId59"/>
    <p:sldId id="449" r:id="rId60"/>
    <p:sldId id="419" r:id="rId61"/>
    <p:sldId id="428" r:id="rId62"/>
    <p:sldId id="429" r:id="rId63"/>
    <p:sldId id="450" r:id="rId64"/>
    <p:sldId id="451" r:id="rId65"/>
    <p:sldId id="452" r:id="rId66"/>
    <p:sldId id="430" r:id="rId67"/>
    <p:sldId id="433" r:id="rId68"/>
    <p:sldId id="454" r:id="rId69"/>
    <p:sldId id="455" r:id="rId70"/>
    <p:sldId id="434" r:id="rId71"/>
    <p:sldId id="435" r:id="rId72"/>
    <p:sldId id="456" r:id="rId73"/>
    <p:sldId id="453" r:id="rId74"/>
    <p:sldId id="436" r:id="rId75"/>
    <p:sldId id="457" r:id="rId76"/>
    <p:sldId id="458" r:id="rId77"/>
    <p:sldId id="437" r:id="rId78"/>
    <p:sldId id="438" r:id="rId79"/>
    <p:sldId id="440" r:id="rId80"/>
    <p:sldId id="439" r:id="rId81"/>
    <p:sldId id="441" r:id="rId82"/>
    <p:sldId id="461" r:id="rId83"/>
    <p:sldId id="462" r:id="rId84"/>
    <p:sldId id="460" r:id="rId85"/>
    <p:sldId id="459" r:id="rId86"/>
    <p:sldId id="463" r:id="rId87"/>
    <p:sldId id="464" r:id="rId88"/>
    <p:sldId id="465" r:id="rId89"/>
    <p:sldId id="466" r:id="rId90"/>
    <p:sldId id="442" r:id="rId91"/>
    <p:sldId id="443" r:id="rId92"/>
    <p:sldId id="444" r:id="rId93"/>
    <p:sldId id="445" r:id="rId94"/>
    <p:sldId id="317" r:id="rId95"/>
    <p:sldId id="467" r:id="rId96"/>
    <p:sldId id="468" r:id="rId97"/>
    <p:sldId id="469" r:id="rId98"/>
    <p:sldId id="316" r:id="rId99"/>
    <p:sldId id="470" r:id="rId100"/>
    <p:sldId id="472" r:id="rId101"/>
    <p:sldId id="482" r:id="rId102"/>
    <p:sldId id="473" r:id="rId103"/>
    <p:sldId id="474" r:id="rId104"/>
    <p:sldId id="475" r:id="rId105"/>
    <p:sldId id="476" r:id="rId106"/>
    <p:sldId id="477" r:id="rId107"/>
    <p:sldId id="478" r:id="rId108"/>
    <p:sldId id="479" r:id="rId109"/>
    <p:sldId id="480" r:id="rId1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2819" autoAdjust="0"/>
  </p:normalViewPr>
  <p:slideViewPr>
    <p:cSldViewPr snapToGrid="0">
      <p:cViewPr varScale="1">
        <p:scale>
          <a:sx n="118" d="100"/>
          <a:sy n="118" d="100"/>
        </p:scale>
        <p:origin x="1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7AA8E-57C8-4A90-831D-B9AC563AD87E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2515DC-1E24-44E9-BB17-A80D5B0E3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58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515DC-1E24-44E9-BB17-A80D5B0E3FB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3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515DC-1E24-44E9-BB17-A80D5B0E3FB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06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0F28B-45E3-4585-87E3-73838692A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68049"/>
            <a:ext cx="7626795" cy="2841914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755B0-E17A-4B52-A99D-C35BB18BB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602038"/>
            <a:ext cx="7626795" cy="250172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90C28-805B-4DA6-A10E-651C0FD01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EBBA9-C52F-4628-AE0D-DCD1772F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BAC57-F8E1-4B54-A111-CB53B320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81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A5B40-C529-41A6-8D06-07AF9430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5A354-E2A8-4A91-9D7A-36D9E0915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D3944-2E3D-42BC-B83D-7630699D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C57FA-204E-4A7A-BAE2-DF17BB0FF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DA36D-49FF-495A-8E25-4CCC98E39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48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44ECD05-4E94-4A60-8FDA-700BF100B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olor Fill">
            <a:extLst>
              <a:ext uri="{FF2B5EF4-FFF2-40B4-BE49-F238E27FC236}">
                <a16:creationId xmlns:a16="http://schemas.microsoft.com/office/drawing/2014/main" id="{8BCB0EB2-4067-418C-9465-9D4C71240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E37999-41E7-446D-8C53-B904C3CE8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38A90E8-87F8-4150-B5EB-E19C8A01AFB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Graphic 9">
              <a:extLst>
                <a:ext uri="{FF2B5EF4-FFF2-40B4-BE49-F238E27FC236}">
                  <a16:creationId xmlns:a16="http://schemas.microsoft.com/office/drawing/2014/main" id="{724DCA1C-A8E8-4F90-8FAE-85B1426C108A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58D6291-6756-44E3-9FCE-0B2ECA5EE664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37CA96E-9DD9-4172-B63B-50DF43B57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3" name="Graphic 9">
              <a:extLst>
                <a:ext uri="{FF2B5EF4-FFF2-40B4-BE49-F238E27FC236}">
                  <a16:creationId xmlns:a16="http://schemas.microsoft.com/office/drawing/2014/main" id="{B335AFFE-BF3D-491C-8255-692B9DAC6775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4" name="Graphic 9">
              <a:extLst>
                <a:ext uri="{FF2B5EF4-FFF2-40B4-BE49-F238E27FC236}">
                  <a16:creationId xmlns:a16="http://schemas.microsoft.com/office/drawing/2014/main" id="{AA052AAF-7A7C-4EDB-AE2C-FCA3A756C4E5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0" name="Texture">
            <a:extLst>
              <a:ext uri="{FF2B5EF4-FFF2-40B4-BE49-F238E27FC236}">
                <a16:creationId xmlns:a16="http://schemas.microsoft.com/office/drawing/2014/main" id="{31F99E9D-6528-47AC-B178-7032D0E17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4DD302-622D-4E42-BD6F-FAAA98B372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6311" y="668049"/>
            <a:ext cx="2628900" cy="5508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70D9F5-C907-405F-BE11-571C61745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668049"/>
            <a:ext cx="6689098" cy="5508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FD860-3FBD-4FE7-A9FD-1D4A4D10A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A367B-81B3-4BD3-9C95-18EC0710A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8E54-346D-4D66-BF99-96DA43F8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A2C84-1247-4534-81D1-136C3E1E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8D490-CEA6-4844-A537-F749658D3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EFC9-887F-4E73-9938-6032D5286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CF0CF-134A-404E-A177-9FAAA039F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B0DC-2D2C-408B-A577-904A2385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36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55431-EF88-4771-9699-27EF70A55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50"/>
            <a:ext cx="7673389" cy="3816588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F57C3-A928-4093-B3FC-ECC2194A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767338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FD625-A893-46D3-A518-9E969CB4F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AD37A-B380-4B65-9FB9-3FB91412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773B6-CD13-4451-9BF3-C4102BA5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7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1FBD0A-9F7B-4EBB-9982-B55F5F980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88CFF0B8-0BA9-4DD9-B7B2-0655DC841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7B910E-9B87-4291-987B-6883212CB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5596CF7-55B3-409D-A36C-F5BE9D625628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2245D23-45D8-474C-8A38-633E99962676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8A8D14-28CA-4095-B2FA-E48B3150A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1D1F176A-19F1-4537-800D-210F29EC1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04C26-6125-4D95-9FC0-50DEB941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1534" cy="1591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5401A-13E5-4CED-864F-06D6EECCB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41329"/>
            <a:ext cx="5562600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513523-8F78-4766-91D7-03E329B68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41329"/>
            <a:ext cx="4736534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5B757F-BAD2-4343-BD57-FC02D0BE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0EF3C-A61E-4F43-9C8F-BC9A6455C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9D947-1DC8-4CE9-A031-6EEB776BD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41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5BFA9BB-A51E-4D09-8602-5AD901046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olor Fill">
            <a:extLst>
              <a:ext uri="{FF2B5EF4-FFF2-40B4-BE49-F238E27FC236}">
                <a16:creationId xmlns:a16="http://schemas.microsoft.com/office/drawing/2014/main" id="{A60257A1-779B-4048-BC0D-1EA579B5B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F4B5D0-AA24-4702-9C01-FC1A03E7B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9CBF9BD-1EB2-4122-98FE-F2B5DF8771C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C41FF89-01DF-4236-AA4D-243CB8A464B3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D03BB88-350D-4DE0-BB34-870F643568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</p:grpSp>
      <p:sp>
        <p:nvSpPr>
          <p:cNvPr id="15" name="Texture">
            <a:extLst>
              <a:ext uri="{FF2B5EF4-FFF2-40B4-BE49-F238E27FC236}">
                <a16:creationId xmlns:a16="http://schemas.microsoft.com/office/drawing/2014/main" id="{4A8025C0-8995-4863-A847-7ED1F8CCE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62335-6445-435C-A1C6-9F090B965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0629" cy="13255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74B3D-418F-464D-91E7-993D0B480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086" y="2182814"/>
            <a:ext cx="5021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904709-9362-4AB5-9AA2-32F51BF06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086" y="3115949"/>
            <a:ext cx="502151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083836-1CF5-406F-B0CB-643F37066C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90597" y="2182814"/>
            <a:ext cx="50172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4A8670-0F33-4222-AAC9-96A21C47C3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90597" y="3115949"/>
            <a:ext cx="501723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1E6970-4A96-4519-9C0E-11E245D56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FEE249-70F5-4359-B699-23D68A503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2AE510-A38C-45EE-B061-CB02E4E3D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4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A9D1A-F943-4838-BA2F-6DF4F2EC9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638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EE401-3424-4696-A6FC-BBEE79379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9D767-A30A-4508-B510-99AB91737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979DC-F3D5-43AB-8A0F-9C8A14E0C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26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CDA0B-9BEE-4B57-8F97-96D5645D0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282AF2-09A1-4A1C-AEB6-577962B7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D99D9-82B1-496C-ABBC-4FF0C375D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53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7D9AFA4-EB8E-4091-A5E2-1B9D163A0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F25018FE-FB44-4E2E-A181-B3476F3E8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C7CD4B-70DE-49E2-A336-B6F43F58F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4B8BFC9-6F67-47CB-BAE4-45260FBAF397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40F836E5-3C5B-4DE7-B09A-AE00DEE730A9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8E1B8E4-080E-4F43-B33F-59DD21B6B658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07639D4-740A-4B71-8393-99CA375EB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AE7E56E5-1F6A-442B-B5E0-ED19F815D2E2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3774E986-8FE2-4670-A4C0-96E213269BD7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3A5846DF-A106-4887-BE2C-DCD89DAA6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7E81C-AA51-44A0-B21C-757B2F3B9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1957828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0438A-298D-4466-B55D-F466C345C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68049"/>
            <a:ext cx="4875212" cy="523125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43104-0579-4974-88D2-61DF1A30D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749024"/>
            <a:ext cx="4314825" cy="311996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32755-0632-47CB-AA69-7EFB212FA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D0B4F-5B59-4064-A88B-E9938A40F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12E7F-93B8-4E93-BCB3-ADE74FC15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25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3C1870-4E69-4DE7-BF2F-DE8A7881C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7439AB1C-A8A1-4745-9625-B18FE9160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ADDC4D-D9AA-48F8-BD10-2D20F1460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1136312-3085-4615-A743-4EE531585B11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29539FE4-376B-4187-A80A-C98EBA23DA30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11DC5D7-2276-4A57-8783-A0EFB00416E9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D5B578-4971-4ADC-97D8-B9CEF52AA7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2D968E77-E43D-4870-93BC-CBF1947336B3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1221D41A-E71E-4587-A876-F8778E7C03E1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50457195-385D-490A-91AB-30B969C61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06FF6D-24FA-4E04-90ED-7DBE228B2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2235711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32D78B-0E21-420F-9DFF-6131CB0F7E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68049"/>
            <a:ext cx="4958436" cy="52312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C2A57-1064-4391-B96B-4D04305E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941222"/>
            <a:ext cx="4314825" cy="292776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D04EB0-850A-4256-8D12-E01A201A4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CF4AF-C757-4552-AB8A-3B89C374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2A368-F12B-4B5E-82F0-A6AEE6AF2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38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</a:extLst>
            </p:cNvPr>
            <p:cNvSpPr/>
            <p:nvPr/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</a:extLst>
            </p:cNvPr>
            <p:cNvSpPr/>
            <p:nvPr/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</a:extLst>
            </p:cNvPr>
            <p:cNvSpPr/>
            <p:nvPr/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</a:extLst>
            </p:cNvPr>
            <p:cNvSpPr/>
            <p:nvPr/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8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</a:extLst>
            </p:cNvPr>
            <p:cNvSpPr/>
            <p:nvPr/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12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1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3083B5-1505-44FE-894D-AA1AB6D60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F3930-F8C8-43B1-BC1A-6264F4ACB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096713"/>
            <a:ext cx="7685037" cy="408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4F2F7-3ECA-43D7-BFF3-FBB407AEA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8048B-57AF-4F53-BC84-8E0A1033FBEC}" type="datetimeFigureOut">
              <a:rPr lang="en-US" smtClean="0"/>
              <a:pPr/>
              <a:t>8/12/2021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A193F-0B61-43DD-8E45-EFEAC43E3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1554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25961-D3A8-4945-AEE4-EE1952DBD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4512" y="6355080"/>
            <a:ext cx="795528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3036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cestry.com/family-tree/person/tree/85308769/person/250100582618/fact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cestry.com/family-tree/person/tree/85308769/person/250100582618/fact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hyperlink" Target="https://www.ancestry.com/family-tree/person/tree/85308769/person/250100582618/facts" TargetMode="External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30.jpg"/><Relationship Id="rId7" Type="http://schemas.openxmlformats.org/officeDocument/2006/relationships/image" Target="../media/image32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Relationship Id="rId9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8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cestry.com/family-tree/person/tree/85308769/person/250100582618/facts" TargetMode="Externa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Fill">
            <a:extLst>
              <a:ext uri="{FF2B5EF4-FFF2-40B4-BE49-F238E27FC236}">
                <a16:creationId xmlns:a16="http://schemas.microsoft.com/office/drawing/2014/main" id="{B6D694DB-A3FC-4F14-A225-17BEBA44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 descr="White Jigsaw puzzle on yellow color background">
            <a:extLst>
              <a:ext uri="{FF2B5EF4-FFF2-40B4-BE49-F238E27FC236}">
                <a16:creationId xmlns:a16="http://schemas.microsoft.com/office/drawing/2014/main" id="{C4CAE4F9-638C-4633-9452-FF3D37A13A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5073" r="-1" b="-1"/>
          <a:stretch/>
        </p:blipFill>
        <p:spPr>
          <a:xfrm>
            <a:off x="20" y="10"/>
            <a:ext cx="1218892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44BC6D-0A0A-4850-AF5D-8EB3483DB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233" y="686020"/>
            <a:ext cx="8630138" cy="274298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All in the Family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B50709-89F3-40D9-A72E-043E70FAC5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233" y="3602038"/>
            <a:ext cx="8630138" cy="43722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An Example How DNA Can Assist You in Verifying Your Ancestry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433877-8295-4A0D-94F7-BFD8A63360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1FD208E-0612-408E-9D15-241B453251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Graphic 9">
              <a:extLst>
                <a:ext uri="{FF2B5EF4-FFF2-40B4-BE49-F238E27FC236}">
                  <a16:creationId xmlns:a16="http://schemas.microsoft.com/office/drawing/2014/main" id="{0005FEAC-EF53-4E59-AFAA-B72D0F702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0D9F4E7-B583-4E44-AE18-421B268FBA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C41D6DC-5CB2-4929-AAA8-328E7AA84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810D7DDE-644B-4D22-86B4-C3FEDF985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5777DB78-76A6-4C7E-884B-AE5A8540D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91917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">
            <a:extLst>
              <a:ext uri="{FF2B5EF4-FFF2-40B4-BE49-F238E27FC236}">
                <a16:creationId xmlns:a16="http://schemas.microsoft.com/office/drawing/2014/main" id="{83104E70-BD71-4059-AE80-9BCEE0BA3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73" y="1032301"/>
            <a:ext cx="2216307" cy="6533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Between 1724 and 1726 Germany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1429177-D60E-4FB8-BD14-1FBDD2596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268" y="508885"/>
            <a:ext cx="9661259" cy="5974112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4BC6E62-7AA3-4BFB-BB22-902C12104939}"/>
              </a:ext>
            </a:extLst>
          </p:cNvPr>
          <p:cNvCxnSpPr>
            <a:cxnSpLocks/>
          </p:cNvCxnSpPr>
          <p:nvPr/>
        </p:nvCxnSpPr>
        <p:spPr>
          <a:xfrm>
            <a:off x="1614115" y="1518699"/>
            <a:ext cx="874643" cy="28487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01857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2">
            <a:extLst>
              <a:ext uri="{FF2B5EF4-FFF2-40B4-BE49-F238E27FC236}">
                <a16:creationId xmlns:a16="http://schemas.microsoft.com/office/drawing/2014/main" id="{71AA0275-6EC9-4E22-ACA6-5964E5525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107" y="6238393"/>
            <a:ext cx="3901430" cy="412297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“Pop”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 “Grandma”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C0FCA1-65C1-46E3-8EAB-7220DB1D98BD}"/>
              </a:ext>
            </a:extLst>
          </p:cNvPr>
          <p:cNvSpPr txBox="1"/>
          <p:nvPr/>
        </p:nvSpPr>
        <p:spPr>
          <a:xfrm flipH="1">
            <a:off x="6630221" y="259454"/>
            <a:ext cx="5980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Parents of</a:t>
            </a:r>
          </a:p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Seven Children</a:t>
            </a:r>
          </a:p>
        </p:txBody>
      </p:sp>
      <p:pic>
        <p:nvPicPr>
          <p:cNvPr id="6" name="Picture 5" descr="A person and person standing next to each other&#10;&#10;Description automatically generated with medium confidence">
            <a:extLst>
              <a:ext uri="{FF2B5EF4-FFF2-40B4-BE49-F238E27FC236}">
                <a16:creationId xmlns:a16="http://schemas.microsoft.com/office/drawing/2014/main" id="{1060F273-B018-43EC-A8AA-09AD01A22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07" y="112293"/>
            <a:ext cx="3852748" cy="5951923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2999D43-EC84-44FA-AC0F-C582694BB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792" y="2300438"/>
            <a:ext cx="5247386" cy="4350252"/>
          </a:xfrm>
          <a:prstGeom prst="rect">
            <a:avLst/>
          </a:prstGeom>
        </p:spPr>
      </p:pic>
      <p:sp>
        <p:nvSpPr>
          <p:cNvPr id="11" name="Text Box 12">
            <a:extLst>
              <a:ext uri="{FF2B5EF4-FFF2-40B4-BE49-F238E27FC236}">
                <a16:creationId xmlns:a16="http://schemas.microsoft.com/office/drawing/2014/main" id="{CA317155-2589-4FBB-B6B3-1D034FFC1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5099" y="500451"/>
            <a:ext cx="2503386" cy="244505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“Pop”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 October 1898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Fish Dam Township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Union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May 1973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Memorial Gardens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3C89516-5F0B-4639-9D5A-53EB6FF88ABC}"/>
              </a:ext>
            </a:extLst>
          </p:cNvPr>
          <p:cNvCxnSpPr>
            <a:cxnSpLocks/>
          </p:cNvCxnSpPr>
          <p:nvPr/>
        </p:nvCxnSpPr>
        <p:spPr>
          <a:xfrm flipH="1" flipV="1">
            <a:off x="3291841" y="371779"/>
            <a:ext cx="1446414" cy="422005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735790D-571A-431C-80DF-827E7DB5465E}"/>
              </a:ext>
            </a:extLst>
          </p:cNvPr>
          <p:cNvCxnSpPr>
            <a:cxnSpLocks/>
          </p:cNvCxnSpPr>
          <p:nvPr/>
        </p:nvCxnSpPr>
        <p:spPr>
          <a:xfrm>
            <a:off x="6096000" y="793784"/>
            <a:ext cx="3779520" cy="2007605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65890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2">
            <a:extLst>
              <a:ext uri="{FF2B5EF4-FFF2-40B4-BE49-F238E27FC236}">
                <a16:creationId xmlns:a16="http://schemas.microsoft.com/office/drawing/2014/main" id="{71AA0275-6EC9-4E22-ACA6-5964E5525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107" y="6238393"/>
            <a:ext cx="3901430" cy="412297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“Pop”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 “Grandma”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C0FCA1-65C1-46E3-8EAB-7220DB1D98BD}"/>
              </a:ext>
            </a:extLst>
          </p:cNvPr>
          <p:cNvSpPr txBox="1"/>
          <p:nvPr/>
        </p:nvSpPr>
        <p:spPr>
          <a:xfrm flipH="1">
            <a:off x="6630221" y="259454"/>
            <a:ext cx="5980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Parents of</a:t>
            </a:r>
          </a:p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Seven Children</a:t>
            </a:r>
          </a:p>
        </p:txBody>
      </p:sp>
      <p:pic>
        <p:nvPicPr>
          <p:cNvPr id="6" name="Picture 5" descr="A person and person standing next to each other&#10;&#10;Description automatically generated with medium confidence">
            <a:extLst>
              <a:ext uri="{FF2B5EF4-FFF2-40B4-BE49-F238E27FC236}">
                <a16:creationId xmlns:a16="http://schemas.microsoft.com/office/drawing/2014/main" id="{1060F273-B018-43EC-A8AA-09AD01A22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07" y="112293"/>
            <a:ext cx="3852748" cy="5951923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2999D43-EC84-44FA-AC0F-C582694BB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792" y="2300438"/>
            <a:ext cx="5247386" cy="4350252"/>
          </a:xfrm>
          <a:prstGeom prst="rect">
            <a:avLst/>
          </a:prstGeom>
        </p:spPr>
      </p:pic>
      <p:sp>
        <p:nvSpPr>
          <p:cNvPr id="11" name="Text Box 12">
            <a:extLst>
              <a:ext uri="{FF2B5EF4-FFF2-40B4-BE49-F238E27FC236}">
                <a16:creationId xmlns:a16="http://schemas.microsoft.com/office/drawing/2014/main" id="{CA317155-2589-4FBB-B6B3-1D034FFC1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5099" y="500452"/>
            <a:ext cx="2503386" cy="556376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“Pop”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 October 1898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Fish Dam Township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Union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May 1973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Memorial Gardens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29 August 1916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Isabell Taylor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 December 1897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Township 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Fairfield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March 1990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Presbyterian Hospital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Mecklenburg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Memorial Gardens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3C89516-5F0B-4639-9D5A-53EB6FF88ABC}"/>
              </a:ext>
            </a:extLst>
          </p:cNvPr>
          <p:cNvCxnSpPr>
            <a:cxnSpLocks/>
          </p:cNvCxnSpPr>
          <p:nvPr/>
        </p:nvCxnSpPr>
        <p:spPr>
          <a:xfrm flipH="1" flipV="1">
            <a:off x="1699327" y="1228950"/>
            <a:ext cx="2969631" cy="1994445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735790D-571A-431C-80DF-827E7DB5465E}"/>
              </a:ext>
            </a:extLst>
          </p:cNvPr>
          <p:cNvCxnSpPr>
            <a:cxnSpLocks/>
          </p:cNvCxnSpPr>
          <p:nvPr/>
        </p:nvCxnSpPr>
        <p:spPr>
          <a:xfrm>
            <a:off x="6096000" y="3223395"/>
            <a:ext cx="2894251" cy="205605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36715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2">
            <a:extLst>
              <a:ext uri="{FF2B5EF4-FFF2-40B4-BE49-F238E27FC236}">
                <a16:creationId xmlns:a16="http://schemas.microsoft.com/office/drawing/2014/main" id="{71AA0275-6EC9-4E22-ACA6-5964E5525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308" y="6210810"/>
            <a:ext cx="3901430" cy="412297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“Pop”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 “Grandma”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C0FCA1-65C1-46E3-8EAB-7220DB1D98BD}"/>
              </a:ext>
            </a:extLst>
          </p:cNvPr>
          <p:cNvSpPr txBox="1"/>
          <p:nvPr/>
        </p:nvSpPr>
        <p:spPr>
          <a:xfrm flipH="1">
            <a:off x="6115798" y="153749"/>
            <a:ext cx="5980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Parents of</a:t>
            </a:r>
          </a:p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Seven Children</a:t>
            </a:r>
          </a:p>
        </p:txBody>
      </p:sp>
      <p:pic>
        <p:nvPicPr>
          <p:cNvPr id="6" name="Picture 5" descr="A person and person standing next to each other&#10;&#10;Description automatically generated with medium confidence">
            <a:extLst>
              <a:ext uri="{FF2B5EF4-FFF2-40B4-BE49-F238E27FC236}">
                <a16:creationId xmlns:a16="http://schemas.microsoft.com/office/drawing/2014/main" id="{1060F273-B018-43EC-A8AA-09AD01A22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90" y="153749"/>
            <a:ext cx="3852748" cy="5951923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2999D43-EC84-44FA-AC0F-C582694BB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832" y="2230581"/>
            <a:ext cx="5247386" cy="4350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46EE2E-6251-4ED3-B0B7-E0F0CDB8C828}"/>
              </a:ext>
            </a:extLst>
          </p:cNvPr>
          <p:cNvSpPr txBox="1"/>
          <p:nvPr/>
        </p:nvSpPr>
        <p:spPr>
          <a:xfrm>
            <a:off x="7145020" y="4203860"/>
            <a:ext cx="36069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“C.T.” Claude Tresvan Killian Jr</a:t>
            </a:r>
          </a:p>
          <a:p>
            <a:r>
              <a:rPr lang="en-US" dirty="0"/>
              <a:t> “Johnny” John Alexander Killian</a:t>
            </a:r>
          </a:p>
          <a:p>
            <a:r>
              <a:rPr lang="en-US" dirty="0"/>
              <a:t> “Jake” Jesse Alexander Killian</a:t>
            </a:r>
          </a:p>
          <a:p>
            <a:r>
              <a:rPr lang="en-US" dirty="0"/>
              <a:t> “Bill” William Hardin Killian</a:t>
            </a:r>
          </a:p>
          <a:p>
            <a:r>
              <a:rPr lang="en-US" dirty="0"/>
              <a:t> Mary “Frances” Killian Montgomery</a:t>
            </a:r>
          </a:p>
          <a:p>
            <a:r>
              <a:rPr lang="en-US" dirty="0"/>
              <a:t> “Davis” Grady Killian </a:t>
            </a:r>
          </a:p>
          <a:p>
            <a:r>
              <a:rPr lang="en-US" dirty="0"/>
              <a:t> “Bob” Robert Edward Killian Sr</a:t>
            </a:r>
          </a:p>
        </p:txBody>
      </p:sp>
    </p:spTree>
    <p:extLst>
      <p:ext uri="{BB962C8B-B14F-4D97-AF65-F5344CB8AC3E}">
        <p14:creationId xmlns:p14="http://schemas.microsoft.com/office/powerpoint/2010/main" val="391668403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2">
            <a:extLst>
              <a:ext uri="{FF2B5EF4-FFF2-40B4-BE49-F238E27FC236}">
                <a16:creationId xmlns:a16="http://schemas.microsoft.com/office/drawing/2014/main" id="{71AA0275-6EC9-4E22-ACA6-5964E5525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68" y="6210810"/>
            <a:ext cx="3901430" cy="412297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“Pop”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 “Grandma”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C0FCA1-65C1-46E3-8EAB-7220DB1D98BD}"/>
              </a:ext>
            </a:extLst>
          </p:cNvPr>
          <p:cNvSpPr txBox="1"/>
          <p:nvPr/>
        </p:nvSpPr>
        <p:spPr>
          <a:xfrm flipH="1">
            <a:off x="6115798" y="153749"/>
            <a:ext cx="5980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Parents of</a:t>
            </a:r>
          </a:p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Seven Children</a:t>
            </a:r>
          </a:p>
        </p:txBody>
      </p:sp>
      <p:pic>
        <p:nvPicPr>
          <p:cNvPr id="6" name="Picture 5" descr="A person and person standing next to each other&#10;&#10;Description automatically generated with medium confidence">
            <a:extLst>
              <a:ext uri="{FF2B5EF4-FFF2-40B4-BE49-F238E27FC236}">
                <a16:creationId xmlns:a16="http://schemas.microsoft.com/office/drawing/2014/main" id="{1060F273-B018-43EC-A8AA-09AD01A22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8" y="153749"/>
            <a:ext cx="3852748" cy="5951923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2999D43-EC84-44FA-AC0F-C582694BB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127" y="2353999"/>
            <a:ext cx="5247386" cy="4350252"/>
          </a:xfrm>
          <a:prstGeom prst="rect">
            <a:avLst/>
          </a:prstGeom>
        </p:spPr>
      </p:pic>
      <p:sp>
        <p:nvSpPr>
          <p:cNvPr id="11" name="Text Box 12">
            <a:extLst>
              <a:ext uri="{FF2B5EF4-FFF2-40B4-BE49-F238E27FC236}">
                <a16:creationId xmlns:a16="http://schemas.microsoft.com/office/drawing/2014/main" id="{3065CD7D-E610-4977-8DDD-48BBB9268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605" y="408907"/>
            <a:ext cx="1931533" cy="573699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“C.T.”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 June 1917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Township 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Fairfield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 February 1980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Raleigh General Hospital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Raleigh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Wake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Forestville Baptist Church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Forestville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Wake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July 1939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Baton Rouge Township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Nelma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Jewel “Nell”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Moore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 January 1922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Mecklenburg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April 2011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Piedmont Medical Center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Rock Hill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York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Burial Unknown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224124F-7CE3-4FC0-8BE6-9A53B4308F9D}"/>
              </a:ext>
            </a:extLst>
          </p:cNvPr>
          <p:cNvCxnSpPr>
            <a:cxnSpLocks/>
          </p:cNvCxnSpPr>
          <p:nvPr/>
        </p:nvCxnSpPr>
        <p:spPr>
          <a:xfrm>
            <a:off x="5656333" y="712099"/>
            <a:ext cx="4855221" cy="2087745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61641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2">
            <a:extLst>
              <a:ext uri="{FF2B5EF4-FFF2-40B4-BE49-F238E27FC236}">
                <a16:creationId xmlns:a16="http://schemas.microsoft.com/office/drawing/2014/main" id="{71AA0275-6EC9-4E22-ACA6-5964E5525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92" y="6196215"/>
            <a:ext cx="3901430" cy="412297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“Pop”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 “Grandma”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C0FCA1-65C1-46E3-8EAB-7220DB1D98BD}"/>
              </a:ext>
            </a:extLst>
          </p:cNvPr>
          <p:cNvSpPr txBox="1"/>
          <p:nvPr/>
        </p:nvSpPr>
        <p:spPr>
          <a:xfrm flipH="1">
            <a:off x="6115798" y="153749"/>
            <a:ext cx="5980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Parents of</a:t>
            </a:r>
          </a:p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Seven Children</a:t>
            </a:r>
          </a:p>
        </p:txBody>
      </p:sp>
      <p:pic>
        <p:nvPicPr>
          <p:cNvPr id="6" name="Picture 5" descr="A person and person standing next to each other&#10;&#10;Description automatically generated with medium confidence">
            <a:extLst>
              <a:ext uri="{FF2B5EF4-FFF2-40B4-BE49-F238E27FC236}">
                <a16:creationId xmlns:a16="http://schemas.microsoft.com/office/drawing/2014/main" id="{1060F273-B018-43EC-A8AA-09AD01A22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3" y="153749"/>
            <a:ext cx="3852748" cy="5951923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2999D43-EC84-44FA-AC0F-C582694BB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630" y="2460759"/>
            <a:ext cx="5247386" cy="4350252"/>
          </a:xfrm>
          <a:prstGeom prst="rect">
            <a:avLst/>
          </a:prstGeom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F6CAB2E8-3794-41E8-8B5F-D633AB484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3409" y="377362"/>
            <a:ext cx="2018998" cy="572831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Henry “Johnny”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 January 1920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Township 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Fairfield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November 1983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 Lawn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Memorial Gardens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 October 1940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Lowry’s Township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“Florine” Jessie Mae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Moore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January 1920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Mecklenburg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 November 1990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 Hospital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Memorial Gardens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Chester County,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676BB18-A0B3-41EE-BEF6-AAC275A17332}"/>
              </a:ext>
            </a:extLst>
          </p:cNvPr>
          <p:cNvCxnSpPr>
            <a:cxnSpLocks/>
          </p:cNvCxnSpPr>
          <p:nvPr/>
        </p:nvCxnSpPr>
        <p:spPr>
          <a:xfrm>
            <a:off x="5680609" y="647190"/>
            <a:ext cx="4143122" cy="2331898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55055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2">
            <a:extLst>
              <a:ext uri="{FF2B5EF4-FFF2-40B4-BE49-F238E27FC236}">
                <a16:creationId xmlns:a16="http://schemas.microsoft.com/office/drawing/2014/main" id="{71AA0275-6EC9-4E22-ACA6-5964E5525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23" y="6223075"/>
            <a:ext cx="3901430" cy="412297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“Pop”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 “Grandma”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C0FCA1-65C1-46E3-8EAB-7220DB1D98BD}"/>
              </a:ext>
            </a:extLst>
          </p:cNvPr>
          <p:cNvSpPr txBox="1"/>
          <p:nvPr/>
        </p:nvSpPr>
        <p:spPr>
          <a:xfrm flipH="1">
            <a:off x="6115798" y="153749"/>
            <a:ext cx="5980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Parents of</a:t>
            </a:r>
          </a:p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Seven Children</a:t>
            </a:r>
          </a:p>
        </p:txBody>
      </p:sp>
      <p:pic>
        <p:nvPicPr>
          <p:cNvPr id="6" name="Picture 5" descr="A person and person standing next to each other&#10;&#10;Description automatically generated with medium confidence">
            <a:extLst>
              <a:ext uri="{FF2B5EF4-FFF2-40B4-BE49-F238E27FC236}">
                <a16:creationId xmlns:a16="http://schemas.microsoft.com/office/drawing/2014/main" id="{1060F273-B018-43EC-A8AA-09AD01A22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0" y="153749"/>
            <a:ext cx="3852748" cy="5951923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2999D43-EC84-44FA-AC0F-C582694BB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132" y="2406724"/>
            <a:ext cx="5247386" cy="4350252"/>
          </a:xfrm>
          <a:prstGeom prst="rect">
            <a:avLst/>
          </a:prstGeom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A9BB7144-F475-4CD6-A0C5-B34D66A07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0294" y="403966"/>
            <a:ext cx="2045503" cy="555077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Jessie Alexander “Jake”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 September 1922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Leeds Township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 October 2011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Peachland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Anson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Peachland City Cemetery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Anson County,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 May 1944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Chesterfield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Chesterfield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“Reba” Cornelia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Redfern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21 June 1925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Anson County, NC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 April 2008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Autumn Care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Marshville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Union County,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Peachland City Cemetery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Anson County,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19802F-EBFA-4CA3-B1FA-D735603A3ABA}"/>
              </a:ext>
            </a:extLst>
          </p:cNvPr>
          <p:cNvCxnSpPr>
            <a:cxnSpLocks/>
          </p:cNvCxnSpPr>
          <p:nvPr/>
        </p:nvCxnSpPr>
        <p:spPr>
          <a:xfrm>
            <a:off x="5737253" y="732330"/>
            <a:ext cx="3188262" cy="2164619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11335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2">
            <a:extLst>
              <a:ext uri="{FF2B5EF4-FFF2-40B4-BE49-F238E27FC236}">
                <a16:creationId xmlns:a16="http://schemas.microsoft.com/office/drawing/2014/main" id="{71AA0275-6EC9-4E22-ACA6-5964E5525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601" y="6173765"/>
            <a:ext cx="3901430" cy="412297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“Pop”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 “Grandma”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C0FCA1-65C1-46E3-8EAB-7220DB1D98BD}"/>
              </a:ext>
            </a:extLst>
          </p:cNvPr>
          <p:cNvSpPr txBox="1"/>
          <p:nvPr/>
        </p:nvSpPr>
        <p:spPr>
          <a:xfrm flipH="1">
            <a:off x="6115798" y="153749"/>
            <a:ext cx="5980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Parents of</a:t>
            </a:r>
          </a:p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Seven Children</a:t>
            </a:r>
          </a:p>
        </p:txBody>
      </p:sp>
      <p:pic>
        <p:nvPicPr>
          <p:cNvPr id="6" name="Picture 5" descr="A person and person standing next to each other&#10;&#10;Description automatically generated with medium confidence">
            <a:extLst>
              <a:ext uri="{FF2B5EF4-FFF2-40B4-BE49-F238E27FC236}">
                <a16:creationId xmlns:a16="http://schemas.microsoft.com/office/drawing/2014/main" id="{1060F273-B018-43EC-A8AA-09AD01A22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83" y="153749"/>
            <a:ext cx="3852748" cy="5951923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2999D43-EC84-44FA-AC0F-C582694BB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785" y="2353999"/>
            <a:ext cx="5247386" cy="4350252"/>
          </a:xfrm>
          <a:prstGeom prst="rect">
            <a:avLst/>
          </a:prstGeom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BF9A6871-0C92-4DA2-AD58-D37C4F564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9313" y="460041"/>
            <a:ext cx="1987190" cy="5951923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Hardin “Bill”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 February 1925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 December 2006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Lexington County Hospital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Lexington County,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Memorial Gardens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Chester County,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 December 1949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Marshville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Union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“Betty” </a:t>
            </a: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Arrilla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Baucom</a:t>
            </a:r>
            <a:endParaRPr lang="en-US" altLang="en-US" sz="12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May 1930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Marshville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Union County, NC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 November 2014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Memorial Hospital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Memorial Gardens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Chester County,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6A064A-0DF3-4B0C-BE18-9C5A7AE0B329}"/>
              </a:ext>
            </a:extLst>
          </p:cNvPr>
          <p:cNvCxnSpPr>
            <a:cxnSpLocks/>
          </p:cNvCxnSpPr>
          <p:nvPr/>
        </p:nvCxnSpPr>
        <p:spPr>
          <a:xfrm>
            <a:off x="5737253" y="760651"/>
            <a:ext cx="2365735" cy="1909721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87974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2">
            <a:extLst>
              <a:ext uri="{FF2B5EF4-FFF2-40B4-BE49-F238E27FC236}">
                <a16:creationId xmlns:a16="http://schemas.microsoft.com/office/drawing/2014/main" id="{71AA0275-6EC9-4E22-ACA6-5964E5525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53" y="6198572"/>
            <a:ext cx="3901430" cy="412297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“Pop”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 “Grandma”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C0FCA1-65C1-46E3-8EAB-7220DB1D98BD}"/>
              </a:ext>
            </a:extLst>
          </p:cNvPr>
          <p:cNvSpPr txBox="1"/>
          <p:nvPr/>
        </p:nvSpPr>
        <p:spPr>
          <a:xfrm flipH="1">
            <a:off x="6115798" y="153749"/>
            <a:ext cx="5980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Parents of</a:t>
            </a:r>
          </a:p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Seven Children</a:t>
            </a:r>
          </a:p>
        </p:txBody>
      </p:sp>
      <p:pic>
        <p:nvPicPr>
          <p:cNvPr id="6" name="Picture 5" descr="A person and person standing next to each other&#10;&#10;Description automatically generated with medium confidence">
            <a:extLst>
              <a:ext uri="{FF2B5EF4-FFF2-40B4-BE49-F238E27FC236}">
                <a16:creationId xmlns:a16="http://schemas.microsoft.com/office/drawing/2014/main" id="{1060F273-B018-43EC-A8AA-09AD01A22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94" y="124235"/>
            <a:ext cx="3852748" cy="5951923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2999D43-EC84-44FA-AC0F-C582694BB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685" y="2353999"/>
            <a:ext cx="5247386" cy="4350252"/>
          </a:xfrm>
          <a:prstGeom prst="rect">
            <a:avLst/>
          </a:prstGeom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BDDCE0B9-60FD-4C66-84FE-EADBFB404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8891" y="379689"/>
            <a:ext cx="2088034" cy="5951923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“Frances”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 February 1928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May 2008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Presbyterian Hospital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Mecklenburg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Lakeview Memory Gardens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York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 June 1948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James “Clyde”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Montgomery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 November 1920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Beersheba Township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York County,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January 1994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Presbyterian Hospital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Mecklenburg County,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Lakeview Memory Gardens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York County,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815C346-3D33-41B5-AA0E-A84B2E49C374}"/>
              </a:ext>
            </a:extLst>
          </p:cNvPr>
          <p:cNvCxnSpPr>
            <a:cxnSpLocks/>
          </p:cNvCxnSpPr>
          <p:nvPr/>
        </p:nvCxnSpPr>
        <p:spPr>
          <a:xfrm>
            <a:off x="5721069" y="606903"/>
            <a:ext cx="1950181" cy="2192941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50994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2">
            <a:extLst>
              <a:ext uri="{FF2B5EF4-FFF2-40B4-BE49-F238E27FC236}">
                <a16:creationId xmlns:a16="http://schemas.microsoft.com/office/drawing/2014/main" id="{71AA0275-6EC9-4E22-ACA6-5964E5525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19" y="6233107"/>
            <a:ext cx="3901430" cy="412297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“Pop”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 “Grandma”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C0FCA1-65C1-46E3-8EAB-7220DB1D98BD}"/>
              </a:ext>
            </a:extLst>
          </p:cNvPr>
          <p:cNvSpPr txBox="1"/>
          <p:nvPr/>
        </p:nvSpPr>
        <p:spPr>
          <a:xfrm flipH="1">
            <a:off x="6115798" y="153749"/>
            <a:ext cx="5980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Parents of</a:t>
            </a:r>
          </a:p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Seven Children</a:t>
            </a:r>
          </a:p>
        </p:txBody>
      </p:sp>
      <p:pic>
        <p:nvPicPr>
          <p:cNvPr id="6" name="Picture 5" descr="A person and person standing next to each other&#10;&#10;Description automatically generated with medium confidence">
            <a:extLst>
              <a:ext uri="{FF2B5EF4-FFF2-40B4-BE49-F238E27FC236}">
                <a16:creationId xmlns:a16="http://schemas.microsoft.com/office/drawing/2014/main" id="{1060F273-B018-43EC-A8AA-09AD01A22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0" y="147695"/>
            <a:ext cx="3852748" cy="5951923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2999D43-EC84-44FA-AC0F-C582694BB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228" y="2405468"/>
            <a:ext cx="5247386" cy="4350252"/>
          </a:xfrm>
          <a:prstGeom prst="rect">
            <a:avLst/>
          </a:prstGeom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BC67DE9B-3B96-43A6-B382-38E09A138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3533" y="431358"/>
            <a:ext cx="2088034" cy="560530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“Davis” Grady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 November 1931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 March 2012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 Mill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York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Memorial Gardens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 July 1953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“Mary” Julia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Clowney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May 1930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Blair Township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Fairfield County,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January 2013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 Mill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York County,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Memorial Gardens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Chester County,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D09E91C-729A-4A30-98FB-1101E81F2ED2}"/>
              </a:ext>
            </a:extLst>
          </p:cNvPr>
          <p:cNvCxnSpPr>
            <a:cxnSpLocks/>
          </p:cNvCxnSpPr>
          <p:nvPr/>
        </p:nvCxnSpPr>
        <p:spPr>
          <a:xfrm>
            <a:off x="5761529" y="679731"/>
            <a:ext cx="1221898" cy="2023009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21524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2">
            <a:extLst>
              <a:ext uri="{FF2B5EF4-FFF2-40B4-BE49-F238E27FC236}">
                <a16:creationId xmlns:a16="http://schemas.microsoft.com/office/drawing/2014/main" id="{71AA0275-6EC9-4E22-ACA6-5964E5525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813" y="6231167"/>
            <a:ext cx="3901430" cy="412297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“Pop”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 “Grandma”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C0FCA1-65C1-46E3-8EAB-7220DB1D98BD}"/>
              </a:ext>
            </a:extLst>
          </p:cNvPr>
          <p:cNvSpPr txBox="1"/>
          <p:nvPr/>
        </p:nvSpPr>
        <p:spPr>
          <a:xfrm flipH="1">
            <a:off x="6115798" y="153749"/>
            <a:ext cx="5980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Parents of</a:t>
            </a:r>
          </a:p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Seven Children</a:t>
            </a:r>
          </a:p>
        </p:txBody>
      </p:sp>
      <p:pic>
        <p:nvPicPr>
          <p:cNvPr id="6" name="Picture 5" descr="A person and person standing next to each other&#10;&#10;Description automatically generated with medium confidence">
            <a:extLst>
              <a:ext uri="{FF2B5EF4-FFF2-40B4-BE49-F238E27FC236}">
                <a16:creationId xmlns:a16="http://schemas.microsoft.com/office/drawing/2014/main" id="{1060F273-B018-43EC-A8AA-09AD01A22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95" y="153749"/>
            <a:ext cx="3852748" cy="5951923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2999D43-EC84-44FA-AC0F-C582694BB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73" y="2374330"/>
            <a:ext cx="5247386" cy="4350252"/>
          </a:xfrm>
          <a:prstGeom prst="rect">
            <a:avLst/>
          </a:prstGeom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DBF5FF66-8E7F-40D8-9FB3-53E2D9194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9853" y="402208"/>
            <a:ext cx="1846110" cy="466340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Robert “Bob” Edward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 November 1935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Baton Rouge Township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 December 2017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Columbia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Lexington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Buried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 Jackson National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 Jackson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Richland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June 1955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Patricia “Pat” Ann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Hunter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 May 1937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Lancaster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Lancaster County,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--- Living ---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152A97-1477-4B2E-8069-B04EFE6E5DB2}"/>
              </a:ext>
            </a:extLst>
          </p:cNvPr>
          <p:cNvCxnSpPr>
            <a:cxnSpLocks/>
          </p:cNvCxnSpPr>
          <p:nvPr/>
        </p:nvCxnSpPr>
        <p:spPr>
          <a:xfrm>
            <a:off x="5801989" y="647190"/>
            <a:ext cx="525983" cy="1893709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727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">
            <a:extLst>
              <a:ext uri="{FF2B5EF4-FFF2-40B4-BE49-F238E27FC236}">
                <a16:creationId xmlns:a16="http://schemas.microsoft.com/office/drawing/2014/main" id="{83104E70-BD71-4059-AE80-9BCEE0BA3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73" y="1032300"/>
            <a:ext cx="3003486" cy="1559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Between 1724 and 1726 Germany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About 1759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Montgomery County, PA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Anna Elizabeth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Zimmerman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(Carpenter)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Born in Pennsylvania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Both Died in North Carolina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1429177-D60E-4FB8-BD14-1FBDD2596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424" y="508885"/>
            <a:ext cx="8890102" cy="597411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AD3526-8C3F-4DB1-AB6B-2A5D5BDEBAE5}"/>
              </a:ext>
            </a:extLst>
          </p:cNvPr>
          <p:cNvCxnSpPr>
            <a:cxnSpLocks/>
          </p:cNvCxnSpPr>
          <p:nvPr/>
        </p:nvCxnSpPr>
        <p:spPr>
          <a:xfrm>
            <a:off x="2488758" y="2218414"/>
            <a:ext cx="811033" cy="8335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7510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">
            <a:extLst>
              <a:ext uri="{FF2B5EF4-FFF2-40B4-BE49-F238E27FC236}">
                <a16:creationId xmlns:a16="http://schemas.microsoft.com/office/drawing/2014/main" id="{83104E70-BD71-4059-AE80-9BCEE0BA3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74" y="4045159"/>
            <a:ext cx="3003486" cy="137763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Jacob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8 Apr 1760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Lincoln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Jacob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of John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Son of Andreas Killian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1429177-D60E-4FB8-BD14-1FBDD2596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424" y="508885"/>
            <a:ext cx="8890102" cy="597411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AD3526-8C3F-4DB1-AB6B-2A5D5BDEBAE5}"/>
              </a:ext>
            </a:extLst>
          </p:cNvPr>
          <p:cNvCxnSpPr>
            <a:cxnSpLocks/>
          </p:cNvCxnSpPr>
          <p:nvPr/>
        </p:nvCxnSpPr>
        <p:spPr>
          <a:xfrm>
            <a:off x="2297927" y="4355944"/>
            <a:ext cx="993913" cy="42279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073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">
            <a:extLst>
              <a:ext uri="{FF2B5EF4-FFF2-40B4-BE49-F238E27FC236}">
                <a16:creationId xmlns:a16="http://schemas.microsoft.com/office/drawing/2014/main" id="{83104E70-BD71-4059-AE80-9BCEE0BA3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875" y="737417"/>
            <a:ext cx="1695643" cy="137763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Jacob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8 Apr 1760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Lincoln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Jacob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of John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Son of Andreas Killian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F771893-38F3-408E-8347-47C5A4C13B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" b="10940"/>
          <a:stretch/>
        </p:blipFill>
        <p:spPr>
          <a:xfrm>
            <a:off x="6933536" y="135175"/>
            <a:ext cx="5152989" cy="5987329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9AF546FA-62D8-46C5-B8EA-4CEF775E6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68" y="135175"/>
            <a:ext cx="4205216" cy="658765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AD3526-8C3F-4DB1-AB6B-2A5D5BDEBAE5}"/>
              </a:ext>
            </a:extLst>
          </p:cNvPr>
          <p:cNvCxnSpPr>
            <a:cxnSpLocks/>
          </p:cNvCxnSpPr>
          <p:nvPr/>
        </p:nvCxnSpPr>
        <p:spPr>
          <a:xfrm flipV="1">
            <a:off x="1593422" y="614514"/>
            <a:ext cx="1825639" cy="8117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051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">
            <a:extLst>
              <a:ext uri="{FF2B5EF4-FFF2-40B4-BE49-F238E27FC236}">
                <a16:creationId xmlns:a16="http://schemas.microsoft.com/office/drawing/2014/main" id="{83104E70-BD71-4059-AE80-9BCEE0BA3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75" y="737416"/>
            <a:ext cx="1789043" cy="30076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Jacob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8 Apr 1760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Lincoln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 7 September 1830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Lincoln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 October 1786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Rebecca </a:t>
            </a:r>
            <a:r>
              <a:rPr kumimoji="0" lang="en-US" altLang="en-US" sz="12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Cresamore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10 October 1768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 26 July 1851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Lincoln County, NC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Buried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Salem Evangelical Lutheran United Church of Christ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Lincoln County, NC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F771893-38F3-408E-8347-47C5A4C13B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" b="10940"/>
          <a:stretch/>
        </p:blipFill>
        <p:spPr>
          <a:xfrm>
            <a:off x="6933536" y="135175"/>
            <a:ext cx="5152989" cy="5987329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9AF546FA-62D8-46C5-B8EA-4CEF775E6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68" y="135175"/>
            <a:ext cx="4205216" cy="658765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AD3526-8C3F-4DB1-AB6B-2A5D5BDEBAE5}"/>
              </a:ext>
            </a:extLst>
          </p:cNvPr>
          <p:cNvCxnSpPr>
            <a:cxnSpLocks/>
          </p:cNvCxnSpPr>
          <p:nvPr/>
        </p:nvCxnSpPr>
        <p:spPr>
          <a:xfrm flipV="1">
            <a:off x="1749287" y="1868557"/>
            <a:ext cx="1049572" cy="31123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931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">
            <a:extLst>
              <a:ext uri="{FF2B5EF4-FFF2-40B4-BE49-F238E27FC236}">
                <a16:creationId xmlns:a16="http://schemas.microsoft.com/office/drawing/2014/main" id="{83104E70-BD71-4059-AE80-9BCEE0BA3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75" y="737416"/>
            <a:ext cx="2033426" cy="15446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Wesley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23 June 1796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Salem, Forsyth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Our John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Son of Jacob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Son of John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Son of Andreas Killian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F771893-38F3-408E-8347-47C5A4C13B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" b="10940"/>
          <a:stretch/>
        </p:blipFill>
        <p:spPr>
          <a:xfrm>
            <a:off x="6933536" y="135175"/>
            <a:ext cx="5152989" cy="5987329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9AF546FA-62D8-46C5-B8EA-4CEF775E6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68" y="135175"/>
            <a:ext cx="4205216" cy="658765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AD3526-8C3F-4DB1-AB6B-2A5D5BDEBAE5}"/>
              </a:ext>
            </a:extLst>
          </p:cNvPr>
          <p:cNvCxnSpPr>
            <a:cxnSpLocks/>
          </p:cNvCxnSpPr>
          <p:nvPr/>
        </p:nvCxnSpPr>
        <p:spPr>
          <a:xfrm>
            <a:off x="2039578" y="1091385"/>
            <a:ext cx="663865" cy="314666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362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">
            <a:extLst>
              <a:ext uri="{FF2B5EF4-FFF2-40B4-BE49-F238E27FC236}">
                <a16:creationId xmlns:a16="http://schemas.microsoft.com/office/drawing/2014/main" id="{83104E70-BD71-4059-AE80-9BCEE0BA3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377" y="151499"/>
            <a:ext cx="2033426" cy="230545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Wesley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23 June 1796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Salem, Forsyth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Died 18 March 1884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Lincoln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Married 1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Elizabeth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Brown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3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November 1818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Born 16 February 1797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Catawba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Died 6 January 1854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Lincoln County, NC 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 descr="A picture containing grass, outdoor, building, gravestone&#10;&#10;Description automatically generated">
            <a:extLst>
              <a:ext uri="{FF2B5EF4-FFF2-40B4-BE49-F238E27FC236}">
                <a16:creationId xmlns:a16="http://schemas.microsoft.com/office/drawing/2014/main" id="{20461ED0-925B-4E03-9EA6-2F2AF972C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575" y="4780786"/>
            <a:ext cx="2526834" cy="1900179"/>
          </a:xfrm>
          <a:prstGeom prst="rect">
            <a:avLst/>
          </a:prstGeom>
        </p:spPr>
      </p:pic>
      <p:pic>
        <p:nvPicPr>
          <p:cNvPr id="9" name="Picture 8" descr="A picture containing outdoor, bushes, stone&#10;&#10;Description automatically generated">
            <a:extLst>
              <a:ext uri="{FF2B5EF4-FFF2-40B4-BE49-F238E27FC236}">
                <a16:creationId xmlns:a16="http://schemas.microsoft.com/office/drawing/2014/main" id="{E8664B73-7EB2-4DA3-9E77-58FC504FD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9" y="3100581"/>
            <a:ext cx="2013572" cy="3568050"/>
          </a:xfrm>
          <a:prstGeom prst="rect">
            <a:avLst/>
          </a:prstGeom>
        </p:spPr>
      </p:pic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97D7BCFD-6B29-4595-B3D3-70465D55D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436" y="177035"/>
            <a:ext cx="4405852" cy="45075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E477DA-EF34-4F81-B2E7-B6405AAA64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921" y="177035"/>
            <a:ext cx="5468534" cy="410037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AD3526-8C3F-4DB1-AB6B-2A5D5BDEBAE5}"/>
              </a:ext>
            </a:extLst>
          </p:cNvPr>
          <p:cNvCxnSpPr>
            <a:cxnSpLocks/>
          </p:cNvCxnSpPr>
          <p:nvPr/>
        </p:nvCxnSpPr>
        <p:spPr>
          <a:xfrm>
            <a:off x="1932167" y="1431235"/>
            <a:ext cx="1001864" cy="368940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285492-BE19-4FBF-85A3-BBB876DBD62F}"/>
              </a:ext>
            </a:extLst>
          </p:cNvPr>
          <p:cNvCxnSpPr>
            <a:cxnSpLocks/>
          </p:cNvCxnSpPr>
          <p:nvPr/>
        </p:nvCxnSpPr>
        <p:spPr>
          <a:xfrm>
            <a:off x="2030684" y="1431235"/>
            <a:ext cx="1357833" cy="146304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3ABFFA1-C4C0-4E26-AD58-E430A10C6349}"/>
              </a:ext>
            </a:extLst>
          </p:cNvPr>
          <p:cNvCxnSpPr>
            <a:cxnSpLocks/>
          </p:cNvCxnSpPr>
          <p:nvPr/>
        </p:nvCxnSpPr>
        <p:spPr>
          <a:xfrm>
            <a:off x="210550" y="803081"/>
            <a:ext cx="312416" cy="279886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042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">
            <a:extLst>
              <a:ext uri="{FF2B5EF4-FFF2-40B4-BE49-F238E27FC236}">
                <a16:creationId xmlns:a16="http://schemas.microsoft.com/office/drawing/2014/main" id="{83104E70-BD71-4059-AE80-9BCEE0BA3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377" y="151498"/>
            <a:ext cx="2430992" cy="35538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1836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Newton, Catawba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Wounded 10 June 1864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Pine Mountain Lookout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Cobb County, GA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Died 19 June 1864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Confederate Hospital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Marietta, GA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Buried 19 June 1864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Marietta Confederate Cemetery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Hospital Section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Cobb County, GA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Our Henry Van Killian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Son of John Wesley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Son of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Jacob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Son of John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Son of Andreas Killian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E477DA-EF34-4F81-B2E7-B6405AAA6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140" y="110533"/>
            <a:ext cx="6556629" cy="4916237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E2CE6E0D-6917-40D9-8A30-06E014584C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532" y="168304"/>
            <a:ext cx="1399280" cy="35370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FA9428-D8B7-4EDF-94BB-7D362A5B89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356" y="5198196"/>
            <a:ext cx="2442086" cy="15360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D5814C-1C07-4A8D-A3DA-9B9E45EB25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4" y="3770330"/>
            <a:ext cx="2016953" cy="2960796"/>
          </a:xfrm>
          <a:prstGeom prst="rect">
            <a:avLst/>
          </a:prstGeom>
        </p:spPr>
      </p:pic>
      <p:pic>
        <p:nvPicPr>
          <p:cNvPr id="17" name="Picture 16" descr="A picture containing text, tree, outdoor, grass&#10;&#10;Description automatically generated">
            <a:extLst>
              <a:ext uri="{FF2B5EF4-FFF2-40B4-BE49-F238E27FC236}">
                <a16:creationId xmlns:a16="http://schemas.microsoft.com/office/drawing/2014/main" id="{62ED1427-BA03-4C8D-8D3F-4B39F831A5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759" y="5128998"/>
            <a:ext cx="2236401" cy="160212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AD3526-8C3F-4DB1-AB6B-2A5D5BDEBAE5}"/>
              </a:ext>
            </a:extLst>
          </p:cNvPr>
          <p:cNvCxnSpPr>
            <a:cxnSpLocks/>
          </p:cNvCxnSpPr>
          <p:nvPr/>
        </p:nvCxnSpPr>
        <p:spPr>
          <a:xfrm>
            <a:off x="2198287" y="893413"/>
            <a:ext cx="1300943" cy="142078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A9B597A-66A9-4CD4-A9C1-1A113DAF61B0}"/>
              </a:ext>
            </a:extLst>
          </p:cNvPr>
          <p:cNvCxnSpPr>
            <a:cxnSpLocks/>
          </p:cNvCxnSpPr>
          <p:nvPr/>
        </p:nvCxnSpPr>
        <p:spPr>
          <a:xfrm>
            <a:off x="2315348" y="2239539"/>
            <a:ext cx="791994" cy="350580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285492-BE19-4FBF-85A3-BBB876DBD62F}"/>
              </a:ext>
            </a:extLst>
          </p:cNvPr>
          <p:cNvCxnSpPr>
            <a:cxnSpLocks/>
          </p:cNvCxnSpPr>
          <p:nvPr/>
        </p:nvCxnSpPr>
        <p:spPr>
          <a:xfrm flipV="1">
            <a:off x="2090783" y="2200205"/>
            <a:ext cx="4075348" cy="70140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1006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">
            <a:extLst>
              <a:ext uri="{FF2B5EF4-FFF2-40B4-BE49-F238E27FC236}">
                <a16:creationId xmlns:a16="http://schemas.microsoft.com/office/drawing/2014/main" id="{83104E70-BD71-4059-AE80-9BCEE0BA3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377" y="151498"/>
            <a:ext cx="2430992" cy="35538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1836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Newton, Catawba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Wounded 10 June 1864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Pine Mountain Lookout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Cobb County, GA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Died 19 June 1864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Confederate Hospital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Marietta, GA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Buried 19 June 1864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Marietta Confederate Cemetery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Hospital Section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Cobb County, GA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Our Henry Van Killian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Son of John Wesley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Son of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Jacob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Son of John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Son of Andreas Killian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E477DA-EF34-4F81-B2E7-B6405AAA6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140" y="110533"/>
            <a:ext cx="6556629" cy="4916237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E2CE6E0D-6917-40D9-8A30-06E014584C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532" y="168304"/>
            <a:ext cx="1399280" cy="35370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FA9428-D8B7-4EDF-94BB-7D362A5B89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356" y="5198196"/>
            <a:ext cx="2442086" cy="15360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D5814C-1C07-4A8D-A3DA-9B9E45EB25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4" y="3770330"/>
            <a:ext cx="2016953" cy="2960796"/>
          </a:xfrm>
          <a:prstGeom prst="rect">
            <a:avLst/>
          </a:prstGeom>
        </p:spPr>
      </p:pic>
      <p:pic>
        <p:nvPicPr>
          <p:cNvPr id="17" name="Picture 16" descr="A picture containing text, tree, outdoor, grass&#10;&#10;Description automatically generated">
            <a:extLst>
              <a:ext uri="{FF2B5EF4-FFF2-40B4-BE49-F238E27FC236}">
                <a16:creationId xmlns:a16="http://schemas.microsoft.com/office/drawing/2014/main" id="{62ED1427-BA03-4C8D-8D3F-4B39F831A5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759" y="5128998"/>
            <a:ext cx="2236401" cy="160212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AD3526-8C3F-4DB1-AB6B-2A5D5BDEBAE5}"/>
              </a:ext>
            </a:extLst>
          </p:cNvPr>
          <p:cNvCxnSpPr>
            <a:cxnSpLocks/>
          </p:cNvCxnSpPr>
          <p:nvPr/>
        </p:nvCxnSpPr>
        <p:spPr>
          <a:xfrm>
            <a:off x="2198287" y="893413"/>
            <a:ext cx="1300943" cy="142078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A9B597A-66A9-4CD4-A9C1-1A113DAF61B0}"/>
              </a:ext>
            </a:extLst>
          </p:cNvPr>
          <p:cNvCxnSpPr>
            <a:cxnSpLocks/>
          </p:cNvCxnSpPr>
          <p:nvPr/>
        </p:nvCxnSpPr>
        <p:spPr>
          <a:xfrm>
            <a:off x="2315348" y="2239539"/>
            <a:ext cx="791994" cy="350580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285492-BE19-4FBF-85A3-BBB876DBD62F}"/>
              </a:ext>
            </a:extLst>
          </p:cNvPr>
          <p:cNvCxnSpPr>
            <a:cxnSpLocks/>
          </p:cNvCxnSpPr>
          <p:nvPr/>
        </p:nvCxnSpPr>
        <p:spPr>
          <a:xfrm flipV="1">
            <a:off x="2090783" y="2200205"/>
            <a:ext cx="4075348" cy="70140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Box 7">
            <a:extLst>
              <a:ext uri="{FF2B5EF4-FFF2-40B4-BE49-F238E27FC236}">
                <a16:creationId xmlns:a16="http://schemas.microsoft.com/office/drawing/2014/main" id="{12DC224B-2CF7-4C2F-BE35-0ACF1702D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7172" y="3774163"/>
            <a:ext cx="1570396" cy="62016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- 1944 SC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Text Box 7">
            <a:extLst>
              <a:ext uri="{FF2B5EF4-FFF2-40B4-BE49-F238E27FC236}">
                <a16:creationId xmlns:a16="http://schemas.microsoft.com/office/drawing/2014/main" id="{C344ACE9-9B82-4C96-BD74-50567C31C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4380" y="4509175"/>
            <a:ext cx="1635979" cy="62016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Dora Elizabeth “Etta”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1862 SC - 1938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02BC8C1-66E4-4C23-999B-51DD425684CE}"/>
              </a:ext>
            </a:extLst>
          </p:cNvPr>
          <p:cNvCxnSpPr>
            <a:cxnSpLocks/>
          </p:cNvCxnSpPr>
          <p:nvPr/>
        </p:nvCxnSpPr>
        <p:spPr>
          <a:xfrm flipH="1">
            <a:off x="4814761" y="2023920"/>
            <a:ext cx="1345381" cy="193247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98119D7-03C7-40F5-A46B-4F128CA4E1F1}"/>
              </a:ext>
            </a:extLst>
          </p:cNvPr>
          <p:cNvCxnSpPr>
            <a:cxnSpLocks/>
          </p:cNvCxnSpPr>
          <p:nvPr/>
        </p:nvCxnSpPr>
        <p:spPr>
          <a:xfrm flipH="1">
            <a:off x="4906589" y="2087008"/>
            <a:ext cx="1900026" cy="269039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827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3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">
            <a:extLst>
              <a:ext uri="{FF2B5EF4-FFF2-40B4-BE49-F238E27FC236}">
                <a16:creationId xmlns:a16="http://schemas.microsoft.com/office/drawing/2014/main" id="{83104E70-BD71-4059-AE80-9BCEE0BA3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377" y="151498"/>
            <a:ext cx="2430992" cy="262350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1836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Newton, Catawba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Died 19 June 1864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K(C)atherine “Kate”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st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Born 11 July 1839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Died 23 September 1906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Monarch, Union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Buried Cool Branch Baptist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Township #1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Fairfield County, SC</a:t>
            </a:r>
          </a:p>
        </p:txBody>
      </p:sp>
      <p:pic>
        <p:nvPicPr>
          <p:cNvPr id="3" name="Picture 2" descr="A picture containing grass, outdoor, building, gravestone&#10;&#10;Description automatically generated">
            <a:extLst>
              <a:ext uri="{FF2B5EF4-FFF2-40B4-BE49-F238E27FC236}">
                <a16:creationId xmlns:a16="http://schemas.microsoft.com/office/drawing/2014/main" id="{39366E05-FF2F-459B-9F4C-1F0B5B3FF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59" y="2850950"/>
            <a:ext cx="2239144" cy="3869241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A9B597A-66A9-4CD4-A9C1-1A113DAF61B0}"/>
              </a:ext>
            </a:extLst>
          </p:cNvPr>
          <p:cNvCxnSpPr>
            <a:cxnSpLocks/>
          </p:cNvCxnSpPr>
          <p:nvPr/>
        </p:nvCxnSpPr>
        <p:spPr>
          <a:xfrm flipH="1">
            <a:off x="1661823" y="2149462"/>
            <a:ext cx="672982" cy="201702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FA29061-A0B1-4670-A835-5D2D5DD6D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48" y="151498"/>
            <a:ext cx="4640015" cy="418196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AD3526-8C3F-4DB1-AB6B-2A5D5BDEBAE5}"/>
              </a:ext>
            </a:extLst>
          </p:cNvPr>
          <p:cNvCxnSpPr>
            <a:cxnSpLocks/>
          </p:cNvCxnSpPr>
          <p:nvPr/>
        </p:nvCxnSpPr>
        <p:spPr>
          <a:xfrm>
            <a:off x="1917775" y="1303400"/>
            <a:ext cx="1868994" cy="192483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D8EB52E-5D7F-4BE1-B31F-495D0D79104B}"/>
              </a:ext>
            </a:extLst>
          </p:cNvPr>
          <p:cNvCxnSpPr>
            <a:cxnSpLocks/>
          </p:cNvCxnSpPr>
          <p:nvPr/>
        </p:nvCxnSpPr>
        <p:spPr>
          <a:xfrm>
            <a:off x="1998314" y="428140"/>
            <a:ext cx="1788455" cy="247347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F09C52A4-1AF1-42BF-87AF-1A1DA6D7C8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561" y="196199"/>
            <a:ext cx="4665062" cy="6099403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88F682C-3F8E-4DB2-9219-487D91824AA4}"/>
              </a:ext>
            </a:extLst>
          </p:cNvPr>
          <p:cNvCxnSpPr>
            <a:cxnSpLocks/>
          </p:cNvCxnSpPr>
          <p:nvPr/>
        </p:nvCxnSpPr>
        <p:spPr>
          <a:xfrm flipV="1">
            <a:off x="2202511" y="990347"/>
            <a:ext cx="5661329" cy="61581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8162289-A903-4CD9-9DEA-6ADD6CBD9851}"/>
              </a:ext>
            </a:extLst>
          </p:cNvPr>
          <p:cNvCxnSpPr>
            <a:cxnSpLocks/>
          </p:cNvCxnSpPr>
          <p:nvPr/>
        </p:nvCxnSpPr>
        <p:spPr>
          <a:xfrm>
            <a:off x="3052959" y="1916918"/>
            <a:ext cx="5387328" cy="195721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Box 7">
            <a:extLst>
              <a:ext uri="{FF2B5EF4-FFF2-40B4-BE49-F238E27FC236}">
                <a16:creationId xmlns:a16="http://schemas.microsoft.com/office/drawing/2014/main" id="{E034A833-079D-4946-81B1-467629AF5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2779" y="4819721"/>
            <a:ext cx="1570396" cy="642404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- 1944 SC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7">
            <a:extLst>
              <a:ext uri="{FF2B5EF4-FFF2-40B4-BE49-F238E27FC236}">
                <a16:creationId xmlns:a16="http://schemas.microsoft.com/office/drawing/2014/main" id="{D47116F3-9812-4A30-A294-A2BF00796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1276" y="4819720"/>
            <a:ext cx="1635979" cy="642404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Dora Elizabeth “Etta”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1862 SC - 1938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D8AB133-6E99-48FC-A994-3E18DFB8B0BA}"/>
              </a:ext>
            </a:extLst>
          </p:cNvPr>
          <p:cNvCxnSpPr>
            <a:cxnSpLocks/>
          </p:cNvCxnSpPr>
          <p:nvPr/>
        </p:nvCxnSpPr>
        <p:spPr>
          <a:xfrm flipH="1">
            <a:off x="3627014" y="1298255"/>
            <a:ext cx="156433" cy="367834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702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229881A-A759-4B10-B66E-60773AB227A5}"/>
              </a:ext>
            </a:extLst>
          </p:cNvPr>
          <p:cNvSpPr txBox="1"/>
          <p:nvPr/>
        </p:nvSpPr>
        <p:spPr>
          <a:xfrm>
            <a:off x="2036164" y="510418"/>
            <a:ext cx="5999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(AKDHA) Andreas Killian Descendants Historical Association</a:t>
            </a:r>
          </a:p>
        </p:txBody>
      </p:sp>
      <p:pic>
        <p:nvPicPr>
          <p:cNvPr id="4" name="Picture 3" descr="A tombstone with writing on it&#10;&#10;Description automatically generated with low confidence">
            <a:extLst>
              <a:ext uri="{FF2B5EF4-FFF2-40B4-BE49-F238E27FC236}">
                <a16:creationId xmlns:a16="http://schemas.microsoft.com/office/drawing/2014/main" id="{87AE998C-7585-4DB0-AF0F-E8E369268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668" y="3545567"/>
            <a:ext cx="2007979" cy="3232847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369329D-B7BC-4258-86C5-FCEB39CC1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6" y="1214430"/>
            <a:ext cx="8978477" cy="5050394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57ED2B3F-716F-4A5C-ADA8-8EF191FCC0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668" y="79586"/>
            <a:ext cx="2850566" cy="334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75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3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">
            <a:extLst>
              <a:ext uri="{FF2B5EF4-FFF2-40B4-BE49-F238E27FC236}">
                <a16:creationId xmlns:a16="http://schemas.microsoft.com/office/drawing/2014/main" id="{83104E70-BD71-4059-AE80-9BCEE0BA3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377" y="151498"/>
            <a:ext cx="2430992" cy="262350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1836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Newton, Catawba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Died 19 June 1864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K(C)atherine “Kate”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st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Born 11 July 1839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Died 23 September 1906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Monarch, Union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Buried Cool Branch Baptist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Township #1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Fairfield County, SC</a:t>
            </a:r>
          </a:p>
        </p:txBody>
      </p:sp>
      <p:pic>
        <p:nvPicPr>
          <p:cNvPr id="3" name="Picture 2" descr="A picture containing grass, outdoor, building, gravestone&#10;&#10;Description automatically generated">
            <a:extLst>
              <a:ext uri="{FF2B5EF4-FFF2-40B4-BE49-F238E27FC236}">
                <a16:creationId xmlns:a16="http://schemas.microsoft.com/office/drawing/2014/main" id="{39366E05-FF2F-459B-9F4C-1F0B5B3FF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59" y="2850950"/>
            <a:ext cx="2239144" cy="3869241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A9B597A-66A9-4CD4-A9C1-1A113DAF61B0}"/>
              </a:ext>
            </a:extLst>
          </p:cNvPr>
          <p:cNvCxnSpPr>
            <a:cxnSpLocks/>
          </p:cNvCxnSpPr>
          <p:nvPr/>
        </p:nvCxnSpPr>
        <p:spPr>
          <a:xfrm flipH="1">
            <a:off x="1661823" y="2149462"/>
            <a:ext cx="672982" cy="201702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FA29061-A0B1-4670-A835-5D2D5DD6D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48" y="151498"/>
            <a:ext cx="4640015" cy="418196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AD3526-8C3F-4DB1-AB6B-2A5D5BDEBAE5}"/>
              </a:ext>
            </a:extLst>
          </p:cNvPr>
          <p:cNvCxnSpPr>
            <a:cxnSpLocks/>
          </p:cNvCxnSpPr>
          <p:nvPr/>
        </p:nvCxnSpPr>
        <p:spPr>
          <a:xfrm>
            <a:off x="1917775" y="1303400"/>
            <a:ext cx="1868994" cy="192483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D8EB52E-5D7F-4BE1-B31F-495D0D79104B}"/>
              </a:ext>
            </a:extLst>
          </p:cNvPr>
          <p:cNvCxnSpPr>
            <a:cxnSpLocks/>
          </p:cNvCxnSpPr>
          <p:nvPr/>
        </p:nvCxnSpPr>
        <p:spPr>
          <a:xfrm>
            <a:off x="1998314" y="428140"/>
            <a:ext cx="1788455" cy="247347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F09C52A4-1AF1-42BF-87AF-1A1DA6D7C8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785" y="196200"/>
            <a:ext cx="3939838" cy="5151198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88F682C-3F8E-4DB2-9219-487D91824AA4}"/>
              </a:ext>
            </a:extLst>
          </p:cNvPr>
          <p:cNvCxnSpPr>
            <a:cxnSpLocks/>
          </p:cNvCxnSpPr>
          <p:nvPr/>
        </p:nvCxnSpPr>
        <p:spPr>
          <a:xfrm flipV="1">
            <a:off x="2202511" y="990347"/>
            <a:ext cx="5661329" cy="61581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8162289-A903-4CD9-9DEA-6ADD6CBD9851}"/>
              </a:ext>
            </a:extLst>
          </p:cNvPr>
          <p:cNvCxnSpPr>
            <a:cxnSpLocks/>
          </p:cNvCxnSpPr>
          <p:nvPr/>
        </p:nvCxnSpPr>
        <p:spPr>
          <a:xfrm>
            <a:off x="3052959" y="1916918"/>
            <a:ext cx="5387328" cy="195721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19">
            <a:extLst>
              <a:ext uri="{FF2B5EF4-FFF2-40B4-BE49-F238E27FC236}">
                <a16:creationId xmlns:a16="http://schemas.microsoft.com/office/drawing/2014/main" id="{96053909-ACFD-4B37-9E5F-FD2B345FF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4631" y="4604686"/>
            <a:ext cx="2150250" cy="175005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ACDD224-0D3B-4080-850E-CD60775F111D}"/>
              </a:ext>
            </a:extLst>
          </p:cNvPr>
          <p:cNvCxnSpPr>
            <a:cxnSpLocks/>
          </p:cNvCxnSpPr>
          <p:nvPr/>
        </p:nvCxnSpPr>
        <p:spPr>
          <a:xfrm flipH="1" flipV="1">
            <a:off x="1820708" y="4646513"/>
            <a:ext cx="1071833" cy="59229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Box 7">
            <a:extLst>
              <a:ext uri="{FF2B5EF4-FFF2-40B4-BE49-F238E27FC236}">
                <a16:creationId xmlns:a16="http://schemas.microsoft.com/office/drawing/2014/main" id="{DF6E56B4-3326-485C-8CEE-CC8A7223F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326" y="4430885"/>
            <a:ext cx="1570396" cy="620776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- 1944 SC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423D28-BC66-422A-BF57-FF58189BC60A}"/>
              </a:ext>
            </a:extLst>
          </p:cNvPr>
          <p:cNvCxnSpPr>
            <a:cxnSpLocks/>
          </p:cNvCxnSpPr>
          <p:nvPr/>
        </p:nvCxnSpPr>
        <p:spPr>
          <a:xfrm>
            <a:off x="3784388" y="1334286"/>
            <a:ext cx="1169015" cy="327040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7">
            <a:extLst>
              <a:ext uri="{FF2B5EF4-FFF2-40B4-BE49-F238E27FC236}">
                <a16:creationId xmlns:a16="http://schemas.microsoft.com/office/drawing/2014/main" id="{0BAA58A6-D1B4-4757-B40F-E343C6FD5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3499" y="4431114"/>
            <a:ext cx="1635979" cy="133049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Dora Elizabeth “Etta”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1862 SC - 1938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1880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Joseph Timothy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SC - 1924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3F51F-56FF-4EB7-974F-4B3176E26225}"/>
              </a:ext>
            </a:extLst>
          </p:cNvPr>
          <p:cNvSpPr txBox="1"/>
          <p:nvPr/>
        </p:nvSpPr>
        <p:spPr>
          <a:xfrm>
            <a:off x="4829771" y="5829472"/>
            <a:ext cx="3363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Only Son and Daughter of </a:t>
            </a:r>
          </a:p>
          <a:p>
            <a:r>
              <a:rPr lang="en-US" dirty="0"/>
              <a:t>Henry Van and Catherine Lipford Killian Marriage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3A0D6A6-4087-49B2-A0A2-C84D5CD3501E}"/>
              </a:ext>
            </a:extLst>
          </p:cNvPr>
          <p:cNvCxnSpPr>
            <a:cxnSpLocks/>
          </p:cNvCxnSpPr>
          <p:nvPr/>
        </p:nvCxnSpPr>
        <p:spPr>
          <a:xfrm flipH="1" flipV="1">
            <a:off x="5200028" y="4668044"/>
            <a:ext cx="426358" cy="121046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7A408FB-438E-4D95-A29A-A9091825EC38}"/>
              </a:ext>
            </a:extLst>
          </p:cNvPr>
          <p:cNvCxnSpPr>
            <a:cxnSpLocks/>
          </p:cNvCxnSpPr>
          <p:nvPr/>
        </p:nvCxnSpPr>
        <p:spPr>
          <a:xfrm flipV="1">
            <a:off x="6311054" y="4668044"/>
            <a:ext cx="174932" cy="118496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677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7">
            <a:extLst>
              <a:ext uri="{FF2B5EF4-FFF2-40B4-BE49-F238E27FC236}">
                <a16:creationId xmlns:a16="http://schemas.microsoft.com/office/drawing/2014/main" id="{7A909153-8603-4D8F-A12F-841D2C931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22" y="83499"/>
            <a:ext cx="2802130" cy="317759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April 1859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April 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Buried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Cool Branch Baptist Church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Township #1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Fairfield County,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Our John Alexander Killian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Son of Henry Van Killian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Son of John Wesley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Son of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Jacob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Son of John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Son of Andreas Killian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Picture 16" descr="A picture containing text, newspaper, receipt, document&#10;&#10;Description automatically generated">
            <a:extLst>
              <a:ext uri="{FF2B5EF4-FFF2-40B4-BE49-F238E27FC236}">
                <a16:creationId xmlns:a16="http://schemas.microsoft.com/office/drawing/2014/main" id="{0A8FA5C8-DCF3-41E2-9260-48A95F807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033" y="83499"/>
            <a:ext cx="4988698" cy="449622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4FCAA20-387F-473C-9F7E-A16259B3FC98}"/>
              </a:ext>
            </a:extLst>
          </p:cNvPr>
          <p:cNvCxnSpPr>
            <a:cxnSpLocks/>
          </p:cNvCxnSpPr>
          <p:nvPr/>
        </p:nvCxnSpPr>
        <p:spPr>
          <a:xfrm>
            <a:off x="2081915" y="1045018"/>
            <a:ext cx="5294245" cy="18912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56">
            <a:hlinkClick r:id="rId3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at wearing a hat&#10;&#10;Description automatically generated with medium confidence">
            <a:extLst>
              <a:ext uri="{FF2B5EF4-FFF2-40B4-BE49-F238E27FC236}">
                <a16:creationId xmlns:a16="http://schemas.microsoft.com/office/drawing/2014/main" id="{2EE7F8DB-5A76-4D92-8D3F-AB0655EFC0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4" t="14764" r="8641" b="8201"/>
          <a:stretch/>
        </p:blipFill>
        <p:spPr>
          <a:xfrm>
            <a:off x="110348" y="3326005"/>
            <a:ext cx="2783364" cy="2904860"/>
          </a:xfrm>
          <a:prstGeom prst="rect">
            <a:avLst/>
          </a:prstGeom>
        </p:spPr>
      </p:pic>
      <p:pic>
        <p:nvPicPr>
          <p:cNvPr id="11" name="Picture 10" descr="A picture containing text, person, person, wearing&#10;&#10;Description automatically generated">
            <a:extLst>
              <a:ext uri="{FF2B5EF4-FFF2-40B4-BE49-F238E27FC236}">
                <a16:creationId xmlns:a16="http://schemas.microsoft.com/office/drawing/2014/main" id="{7EBD067C-A25D-4BDE-BE6F-75B58D1D6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422" y="83499"/>
            <a:ext cx="3206901" cy="4496225"/>
          </a:xfrm>
          <a:prstGeom prst="rect">
            <a:avLst/>
          </a:prstGeom>
        </p:spPr>
      </p:pic>
      <p:pic>
        <p:nvPicPr>
          <p:cNvPr id="13" name="Picture 12" descr="A picture containing text, outdoor, tree, gravestone&#10;&#10;Description automatically generated">
            <a:extLst>
              <a:ext uri="{FF2B5EF4-FFF2-40B4-BE49-F238E27FC236}">
                <a16:creationId xmlns:a16="http://schemas.microsoft.com/office/drawing/2014/main" id="{542F13D3-88F3-45D5-9138-9AF2171C55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764" y="4679276"/>
            <a:ext cx="2765075" cy="2073806"/>
          </a:xfrm>
          <a:prstGeom prst="rect">
            <a:avLst/>
          </a:prstGeom>
        </p:spPr>
      </p:pic>
      <p:pic>
        <p:nvPicPr>
          <p:cNvPr id="15" name="Picture 14" descr="A picture containing text, grass, outdoor, sign&#10;&#10;Description automatically generated">
            <a:extLst>
              <a:ext uri="{FF2B5EF4-FFF2-40B4-BE49-F238E27FC236}">
                <a16:creationId xmlns:a16="http://schemas.microsoft.com/office/drawing/2014/main" id="{938A2407-5B9F-4F51-9264-389CD0F42B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208" y="4700695"/>
            <a:ext cx="2718845" cy="2073806"/>
          </a:xfrm>
          <a:prstGeom prst="rect">
            <a:avLst/>
          </a:prstGeom>
        </p:spPr>
      </p:pic>
      <p:pic>
        <p:nvPicPr>
          <p:cNvPr id="20" name="Picture 19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E3F44452-842C-4E31-AD94-6840AB0B30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423" y="4710341"/>
            <a:ext cx="2503074" cy="2091192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A51C272-B15D-4742-8ECA-ED5F9A05E817}"/>
              </a:ext>
            </a:extLst>
          </p:cNvPr>
          <p:cNvCxnSpPr>
            <a:cxnSpLocks/>
          </p:cNvCxnSpPr>
          <p:nvPr/>
        </p:nvCxnSpPr>
        <p:spPr>
          <a:xfrm>
            <a:off x="2292308" y="200092"/>
            <a:ext cx="1583777" cy="226797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D923C2A-4815-4489-B122-28BCAAE2CFFF}"/>
              </a:ext>
            </a:extLst>
          </p:cNvPr>
          <p:cNvCxnSpPr>
            <a:cxnSpLocks/>
          </p:cNvCxnSpPr>
          <p:nvPr/>
        </p:nvCxnSpPr>
        <p:spPr>
          <a:xfrm flipH="1">
            <a:off x="2189598" y="1783777"/>
            <a:ext cx="1202909" cy="224630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B388EEE-B29A-4DB8-9F0E-C389EEB70C3A}"/>
              </a:ext>
            </a:extLst>
          </p:cNvPr>
          <p:cNvCxnSpPr>
            <a:cxnSpLocks/>
          </p:cNvCxnSpPr>
          <p:nvPr/>
        </p:nvCxnSpPr>
        <p:spPr>
          <a:xfrm>
            <a:off x="2116803" y="1662806"/>
            <a:ext cx="2011801" cy="354846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901C309-B908-4650-BFD5-E9AE607F8EF7}"/>
              </a:ext>
            </a:extLst>
          </p:cNvPr>
          <p:cNvCxnSpPr>
            <a:cxnSpLocks/>
          </p:cNvCxnSpPr>
          <p:nvPr/>
        </p:nvCxnSpPr>
        <p:spPr>
          <a:xfrm>
            <a:off x="3686325" y="4432018"/>
            <a:ext cx="5509252" cy="107865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B22912F-181C-4AE9-A461-7C02CC8BE12F}"/>
              </a:ext>
            </a:extLst>
          </p:cNvPr>
          <p:cNvCxnSpPr>
            <a:cxnSpLocks/>
          </p:cNvCxnSpPr>
          <p:nvPr/>
        </p:nvCxnSpPr>
        <p:spPr>
          <a:xfrm>
            <a:off x="3876085" y="4788143"/>
            <a:ext cx="3714244" cy="15361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819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>
            <a:extLst>
              <a:ext uri="{FF2B5EF4-FFF2-40B4-BE49-F238E27FC236}">
                <a16:creationId xmlns:a16="http://schemas.microsoft.com/office/drawing/2014/main" id="{837F49A5-2688-4830-AE10-956C4943A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90" y="87585"/>
            <a:ext cx="2108328" cy="338157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Wife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Between 1870 and 1880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Baton Rouge Township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Chester County,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Eliza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Estes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1850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Baton Rouge Township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 During Childbirth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Baton Rouge Township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Chester County, SC 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Buried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New Hope United Methodist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Baton Roug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e Township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West Chester County,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59283426-E7B8-488A-BEFE-DA36D48E9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761" y="87584"/>
            <a:ext cx="4818662" cy="6677357"/>
          </a:xfrm>
          <a:prstGeom prst="rect">
            <a:avLst/>
          </a:prstGeom>
        </p:spPr>
      </p:pic>
      <p:pic>
        <p:nvPicPr>
          <p:cNvPr id="5" name="Picture 4" descr="A picture containing plant&#10;&#10;Description automatically generated">
            <a:extLst>
              <a:ext uri="{FF2B5EF4-FFF2-40B4-BE49-F238E27FC236}">
                <a16:creationId xmlns:a16="http://schemas.microsoft.com/office/drawing/2014/main" id="{8A4E5DA0-2BB0-4FF8-9381-FEC1D11A5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54" y="3769371"/>
            <a:ext cx="4677285" cy="2899917"/>
          </a:xfrm>
          <a:prstGeom prst="rect">
            <a:avLst/>
          </a:prstGeom>
        </p:spPr>
      </p:pic>
      <p:pic>
        <p:nvPicPr>
          <p:cNvPr id="8" name="Picture 7" descr="A sign on a brick wall&#10;&#10;Description automatically generated with medium confidence">
            <a:extLst>
              <a:ext uri="{FF2B5EF4-FFF2-40B4-BE49-F238E27FC236}">
                <a16:creationId xmlns:a16="http://schemas.microsoft.com/office/drawing/2014/main" id="{5E7D9891-09D0-4AE7-B558-C9C9644C6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54" y="87584"/>
            <a:ext cx="4677285" cy="3507963"/>
          </a:xfrm>
          <a:prstGeom prst="rect">
            <a:avLst/>
          </a:prstGeom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ED992478-2C7E-43B9-A48C-32264CAEB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90" y="3615834"/>
            <a:ext cx="2108328" cy="174526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Baby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1886 SC - 1886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Both Eliza &amp; Baby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Died in Childbirth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Buried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New Hope United Methodist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Baton Roug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e Township West Chester County,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8F4A462-23A6-4503-AE45-A36A8852F5EF}"/>
              </a:ext>
            </a:extLst>
          </p:cNvPr>
          <p:cNvCxnSpPr>
            <a:cxnSpLocks/>
          </p:cNvCxnSpPr>
          <p:nvPr/>
        </p:nvCxnSpPr>
        <p:spPr>
          <a:xfrm>
            <a:off x="2039193" y="914400"/>
            <a:ext cx="768743" cy="399746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32F1518-256A-4387-882C-825C72E9AFE6}"/>
              </a:ext>
            </a:extLst>
          </p:cNvPr>
          <p:cNvCxnSpPr>
            <a:cxnSpLocks/>
          </p:cNvCxnSpPr>
          <p:nvPr/>
        </p:nvCxnSpPr>
        <p:spPr>
          <a:xfrm flipV="1">
            <a:off x="1898231" y="2581359"/>
            <a:ext cx="6614590" cy="1861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1E7D296-C1F6-431C-B949-0B7908EDB38F}"/>
              </a:ext>
            </a:extLst>
          </p:cNvPr>
          <p:cNvCxnSpPr>
            <a:cxnSpLocks/>
          </p:cNvCxnSpPr>
          <p:nvPr/>
        </p:nvCxnSpPr>
        <p:spPr>
          <a:xfrm flipV="1">
            <a:off x="1727000" y="2674417"/>
            <a:ext cx="3718940" cy="1989671"/>
          </a:xfrm>
          <a:prstGeom prst="straightConnector1">
            <a:avLst/>
          </a:prstGeom>
          <a:ln w="190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EB2880C-016E-4A42-BECF-236733A14F42}"/>
              </a:ext>
            </a:extLst>
          </p:cNvPr>
          <p:cNvCxnSpPr>
            <a:cxnSpLocks/>
          </p:cNvCxnSpPr>
          <p:nvPr/>
        </p:nvCxnSpPr>
        <p:spPr>
          <a:xfrm>
            <a:off x="1918462" y="2747813"/>
            <a:ext cx="6076469" cy="216405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117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7">
            <a:extLst>
              <a:ext uri="{FF2B5EF4-FFF2-40B4-BE49-F238E27FC236}">
                <a16:creationId xmlns:a16="http://schemas.microsoft.com/office/drawing/2014/main" id="{7A909153-8603-4D8F-A12F-841D2C931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3" y="136799"/>
            <a:ext cx="2409940" cy="255784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0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26 February 1889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Chaulkville Township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Born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 December 1867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Baton Rouge Township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17 April 1939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Chester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Buried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Cool Branch Baptist Church, </a:t>
            </a: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Township #1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Fairfield County, SC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 descr="A picture containing text, person, posing, old&#10;&#10;Description automatically generated">
            <a:extLst>
              <a:ext uri="{FF2B5EF4-FFF2-40B4-BE49-F238E27FC236}">
                <a16:creationId xmlns:a16="http://schemas.microsoft.com/office/drawing/2014/main" id="{5D481844-74B7-4805-AC47-C85FEE7C94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" r="3460" b="5796"/>
          <a:stretch/>
        </p:blipFill>
        <p:spPr>
          <a:xfrm>
            <a:off x="116242" y="2773527"/>
            <a:ext cx="2937815" cy="3947673"/>
          </a:xfrm>
          <a:prstGeom prst="rect">
            <a:avLst/>
          </a:prstGeom>
        </p:spPr>
      </p:pic>
      <p:pic>
        <p:nvPicPr>
          <p:cNvPr id="13" name="Picture 12" descr="A picture containing text, grass, outdoor, sign&#10;&#10;Description automatically generated">
            <a:extLst>
              <a:ext uri="{FF2B5EF4-FFF2-40B4-BE49-F238E27FC236}">
                <a16:creationId xmlns:a16="http://schemas.microsoft.com/office/drawing/2014/main" id="{E9918E33-473D-4B72-A3F7-B64CD8A35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984" y="5151671"/>
            <a:ext cx="1997691" cy="1523744"/>
          </a:xfrm>
          <a:prstGeom prst="rect">
            <a:avLst/>
          </a:prstGeom>
        </p:spPr>
      </p:pic>
      <p:pic>
        <p:nvPicPr>
          <p:cNvPr id="14" name="Picture 13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714114BF-A2D0-4F60-88A9-DA70BB2AD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65" y="5151671"/>
            <a:ext cx="1882258" cy="1572531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ECC88D04-D406-4770-B495-A0777A7827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80" y="236207"/>
            <a:ext cx="3653034" cy="484117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6DEA0F3-6785-4144-A114-364B0F150DBC}"/>
              </a:ext>
            </a:extLst>
          </p:cNvPr>
          <p:cNvCxnSpPr>
            <a:cxnSpLocks/>
          </p:cNvCxnSpPr>
          <p:nvPr/>
        </p:nvCxnSpPr>
        <p:spPr>
          <a:xfrm>
            <a:off x="1832978" y="740131"/>
            <a:ext cx="3922012" cy="254523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0270F4E-8A84-404B-8CC6-905FD0EA0780}"/>
              </a:ext>
            </a:extLst>
          </p:cNvPr>
          <p:cNvCxnSpPr>
            <a:cxnSpLocks/>
          </p:cNvCxnSpPr>
          <p:nvPr/>
        </p:nvCxnSpPr>
        <p:spPr>
          <a:xfrm>
            <a:off x="1881905" y="2415669"/>
            <a:ext cx="1802990" cy="384915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C2E9083-61AC-4B33-92F8-70FD7DB82B1B}"/>
              </a:ext>
            </a:extLst>
          </p:cNvPr>
          <p:cNvCxnSpPr>
            <a:cxnSpLocks/>
          </p:cNvCxnSpPr>
          <p:nvPr/>
        </p:nvCxnSpPr>
        <p:spPr>
          <a:xfrm>
            <a:off x="3217025" y="5251655"/>
            <a:ext cx="2233065" cy="46078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F2C13AE-4C37-48B3-9D50-D65F86B3284F}"/>
              </a:ext>
            </a:extLst>
          </p:cNvPr>
          <p:cNvCxnSpPr>
            <a:cxnSpLocks/>
          </p:cNvCxnSpPr>
          <p:nvPr/>
        </p:nvCxnSpPr>
        <p:spPr>
          <a:xfrm>
            <a:off x="2008774" y="1195766"/>
            <a:ext cx="706284" cy="219751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Text, letter&#10;&#10;Description automatically generated">
            <a:extLst>
              <a:ext uri="{FF2B5EF4-FFF2-40B4-BE49-F238E27FC236}">
                <a16:creationId xmlns:a16="http://schemas.microsoft.com/office/drawing/2014/main" id="{A86EEDBE-FEE9-473B-BB78-D3C97F3301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32" y="267549"/>
            <a:ext cx="3531325" cy="4644597"/>
          </a:xfrm>
          <a:prstGeom prst="rect">
            <a:avLst/>
          </a:prstGeom>
        </p:spPr>
      </p:pic>
      <p:pic>
        <p:nvPicPr>
          <p:cNvPr id="5" name="Picture 4" descr="A picture containing text, newspaper, receipt&#10;&#10;Description automatically generated">
            <a:extLst>
              <a:ext uri="{FF2B5EF4-FFF2-40B4-BE49-F238E27FC236}">
                <a16:creationId xmlns:a16="http://schemas.microsoft.com/office/drawing/2014/main" id="{F82C1B08-246B-45D3-AC74-A41B8AEA63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829" y="2237746"/>
            <a:ext cx="4990935" cy="45325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7B0FD5-D98F-4904-A129-E74F3BBE76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70" y="1143900"/>
            <a:ext cx="1637158" cy="1227867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45C017-CA22-48CC-8372-F584254DED45}"/>
              </a:ext>
            </a:extLst>
          </p:cNvPr>
          <p:cNvCxnSpPr>
            <a:cxnSpLocks/>
          </p:cNvCxnSpPr>
          <p:nvPr/>
        </p:nvCxnSpPr>
        <p:spPr>
          <a:xfrm flipV="1">
            <a:off x="1881905" y="1705993"/>
            <a:ext cx="5192518" cy="70967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D21A83D-77EC-4105-B32F-FD1D0A270BC7}"/>
              </a:ext>
            </a:extLst>
          </p:cNvPr>
          <p:cNvCxnSpPr>
            <a:cxnSpLocks/>
          </p:cNvCxnSpPr>
          <p:nvPr/>
        </p:nvCxnSpPr>
        <p:spPr>
          <a:xfrm>
            <a:off x="1860376" y="1780616"/>
            <a:ext cx="6286097" cy="151736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A4717735-319F-49EE-9E62-B441905270F7}"/>
              </a:ext>
            </a:extLst>
          </p:cNvPr>
          <p:cNvSpPr txBox="1"/>
          <p:nvPr/>
        </p:nvSpPr>
        <p:spPr>
          <a:xfrm>
            <a:off x="5450090" y="-9450"/>
            <a:ext cx="4568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John Alexander and Mary Ann Melton Killian Family Bible Pages</a:t>
            </a:r>
          </a:p>
        </p:txBody>
      </p:sp>
      <p:sp>
        <p:nvSpPr>
          <p:cNvPr id="28" name="Text Box 10">
            <a:extLst>
              <a:ext uri="{FF2B5EF4-FFF2-40B4-BE49-F238E27FC236}">
                <a16:creationId xmlns:a16="http://schemas.microsoft.com/office/drawing/2014/main" id="{479C23A6-9DA6-436A-BC89-D9CB2A9FC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6347" y="304845"/>
            <a:ext cx="1618035" cy="98943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Baby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1889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Premature Still Birth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Burial Unknown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156D3CF-D847-4BB3-AFA8-A05D3AB850C1}"/>
              </a:ext>
            </a:extLst>
          </p:cNvPr>
          <p:cNvCxnSpPr>
            <a:cxnSpLocks/>
          </p:cNvCxnSpPr>
          <p:nvPr/>
        </p:nvCxnSpPr>
        <p:spPr>
          <a:xfrm flipV="1">
            <a:off x="2008774" y="528361"/>
            <a:ext cx="5367386" cy="66277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F9C105E-9CF3-4AF3-AB6C-699C7BF07CDF}"/>
              </a:ext>
            </a:extLst>
          </p:cNvPr>
          <p:cNvCxnSpPr>
            <a:cxnSpLocks/>
          </p:cNvCxnSpPr>
          <p:nvPr/>
        </p:nvCxnSpPr>
        <p:spPr>
          <a:xfrm>
            <a:off x="8273342" y="1143900"/>
            <a:ext cx="703172" cy="86434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612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EC25D227-06D8-47AA-BEF4-D79DA74C5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138" y="381275"/>
            <a:ext cx="3891445" cy="5307224"/>
          </a:xfrm>
          <a:prstGeom prst="rect">
            <a:avLst/>
          </a:prstGeom>
        </p:spPr>
      </p:pic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2DC5C5F2-5129-46F3-9E47-EE8211F57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166" y="367450"/>
            <a:ext cx="3891445" cy="5334875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668B9BA1-AEF5-46BB-AD91-6BF599327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8" y="3634268"/>
            <a:ext cx="6374714" cy="3156073"/>
          </a:xfrm>
          <a:prstGeom prst="rect">
            <a:avLst/>
          </a:prstGeom>
        </p:spPr>
      </p:pic>
      <p:pic>
        <p:nvPicPr>
          <p:cNvPr id="12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7EC52108-B2CC-4FA5-99A3-9C88B8AF0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647" y="3567736"/>
            <a:ext cx="2502076" cy="317883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FEAF52E-5CDE-40FC-A716-3F2C387807DF}"/>
              </a:ext>
            </a:extLst>
          </p:cNvPr>
          <p:cNvSpPr txBox="1"/>
          <p:nvPr/>
        </p:nvSpPr>
        <p:spPr>
          <a:xfrm>
            <a:off x="4288216" y="56987"/>
            <a:ext cx="4568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John Alexander and Mary Ann Melton Killian Family Bible Pages</a:t>
            </a:r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AF8F737F-F7CB-42E1-A684-C8670B8DF2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048" y="3010881"/>
            <a:ext cx="5516635" cy="3790132"/>
          </a:xfrm>
          <a:prstGeom prst="rect">
            <a:avLst/>
          </a:prstGeom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F5EAB085-4491-42F0-852B-15AC0CCF1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94" y="56986"/>
            <a:ext cx="2604814" cy="348453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 October 1898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Fish Dam Township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Union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Only Surviving Child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Robbed-Killed 3 August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973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Buried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Cool Branch Baptist Church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Township #1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Fairfield County,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Our Claude Tresvan “Pop”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Son of John Alexander Killian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Son of Henry Van Killian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Son of John Wesley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Son of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Jacob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Son of John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Son of Andreas Killian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997C64D-7D9B-4023-8434-6942B69CC71C}"/>
              </a:ext>
            </a:extLst>
          </p:cNvPr>
          <p:cNvCxnSpPr>
            <a:cxnSpLocks/>
          </p:cNvCxnSpPr>
          <p:nvPr/>
        </p:nvCxnSpPr>
        <p:spPr>
          <a:xfrm>
            <a:off x="2116200" y="565562"/>
            <a:ext cx="1622320" cy="145556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29D9F20-5890-442C-BCAD-85F6EB7B0DA7}"/>
              </a:ext>
            </a:extLst>
          </p:cNvPr>
          <p:cNvCxnSpPr>
            <a:cxnSpLocks/>
          </p:cNvCxnSpPr>
          <p:nvPr/>
        </p:nvCxnSpPr>
        <p:spPr>
          <a:xfrm>
            <a:off x="2423697" y="2495230"/>
            <a:ext cx="4635830" cy="26121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C8E0B0D-95E5-4CB5-BEA6-C153C9F8F9F3}"/>
              </a:ext>
            </a:extLst>
          </p:cNvPr>
          <p:cNvCxnSpPr>
            <a:cxnSpLocks/>
          </p:cNvCxnSpPr>
          <p:nvPr/>
        </p:nvCxnSpPr>
        <p:spPr>
          <a:xfrm>
            <a:off x="2423697" y="2496770"/>
            <a:ext cx="1711333" cy="169490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6FA3C30-609E-441F-96E5-94B898792D00}"/>
              </a:ext>
            </a:extLst>
          </p:cNvPr>
          <p:cNvCxnSpPr>
            <a:cxnSpLocks/>
          </p:cNvCxnSpPr>
          <p:nvPr/>
        </p:nvCxnSpPr>
        <p:spPr>
          <a:xfrm flipH="1">
            <a:off x="2188615" y="2489319"/>
            <a:ext cx="254952" cy="312719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C9CD2C0-7868-40F0-9C71-8D3E1E6B2F5A}"/>
              </a:ext>
            </a:extLst>
          </p:cNvPr>
          <p:cNvCxnSpPr>
            <a:cxnSpLocks/>
          </p:cNvCxnSpPr>
          <p:nvPr/>
        </p:nvCxnSpPr>
        <p:spPr>
          <a:xfrm>
            <a:off x="2116200" y="565562"/>
            <a:ext cx="4338933" cy="306591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811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EC25D227-06D8-47AA-BEF4-D79DA74C5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537" y="1400416"/>
            <a:ext cx="3891445" cy="5307224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8EA99997-7104-44E2-B576-ACA94B68D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239" y="1400416"/>
            <a:ext cx="3973125" cy="5307224"/>
          </a:xfrm>
          <a:prstGeom prst="rect">
            <a:avLst/>
          </a:prstGeom>
        </p:spPr>
      </p:pic>
      <p:pic>
        <p:nvPicPr>
          <p:cNvPr id="19" name="Picture 18" descr="Text, letter&#10;&#10;Description automatically generated">
            <a:extLst>
              <a:ext uri="{FF2B5EF4-FFF2-40B4-BE49-F238E27FC236}">
                <a16:creationId xmlns:a16="http://schemas.microsoft.com/office/drawing/2014/main" id="{D1A84EDC-2608-493D-B185-8798A15C37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2" y="1400910"/>
            <a:ext cx="3891445" cy="5334875"/>
          </a:xfrm>
          <a:prstGeom prst="rect">
            <a:avLst/>
          </a:prstGeom>
        </p:spPr>
      </p:pic>
      <p:sp>
        <p:nvSpPr>
          <p:cNvPr id="24" name="Text Box 12">
            <a:extLst>
              <a:ext uri="{FF2B5EF4-FFF2-40B4-BE49-F238E27FC236}">
                <a16:creationId xmlns:a16="http://schemas.microsoft.com/office/drawing/2014/main" id="{402919D3-AB79-4912-8A25-21AEA8E72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534" y="209360"/>
            <a:ext cx="9836716" cy="53510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“Pop” Killian Claude Tresvan </a:t>
            </a:r>
            <a:r>
              <a:rPr lang="en-US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Sr, 1898 SC – 1973 SC, Married 29 August 1916,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Leeds </a:t>
            </a: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Township, Chester County,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Isabell “Grandma” 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Taylor, </a:t>
            </a: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 December 1897, </a:t>
            </a: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Township #1,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Fairfield County, SC, </a:t>
            </a: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March 1990, </a:t>
            </a: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Presbyterian Hospital, Charlotte,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Mecklenburg County, NC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Both Buried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Chester Memorial Gardens, </a:t>
            </a: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Chester County, SC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7611C64-D66B-4DF4-B4AE-7895C85D11A7}"/>
              </a:ext>
            </a:extLst>
          </p:cNvPr>
          <p:cNvCxnSpPr>
            <a:cxnSpLocks/>
          </p:cNvCxnSpPr>
          <p:nvPr/>
        </p:nvCxnSpPr>
        <p:spPr>
          <a:xfrm>
            <a:off x="2824120" y="614995"/>
            <a:ext cx="1994370" cy="2350842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7C91C48-99BD-4093-A7FC-0EB5215FCB59}"/>
              </a:ext>
            </a:extLst>
          </p:cNvPr>
          <p:cNvSpPr txBox="1"/>
          <p:nvPr/>
        </p:nvSpPr>
        <p:spPr>
          <a:xfrm>
            <a:off x="3760683" y="897970"/>
            <a:ext cx="4568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John Alexander and Mary Ann Melton Killian Family Bible Pages</a:t>
            </a:r>
          </a:p>
        </p:txBody>
      </p:sp>
    </p:spTree>
    <p:extLst>
      <p:ext uri="{BB962C8B-B14F-4D97-AF65-F5344CB8AC3E}">
        <p14:creationId xmlns:p14="http://schemas.microsoft.com/office/powerpoint/2010/main" val="4154754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229881A-A759-4B10-B66E-60773AB227A5}"/>
              </a:ext>
            </a:extLst>
          </p:cNvPr>
          <p:cNvSpPr txBox="1"/>
          <p:nvPr/>
        </p:nvSpPr>
        <p:spPr>
          <a:xfrm>
            <a:off x="2254649" y="1617702"/>
            <a:ext cx="5999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(AKDHA) Andreas Killian Descendants Historical Association</a:t>
            </a:r>
          </a:p>
        </p:txBody>
      </p:sp>
      <p:pic>
        <p:nvPicPr>
          <p:cNvPr id="4" name="Picture 3" descr="A tombstone with writing on it&#10;&#10;Description automatically generated with low confidence">
            <a:extLst>
              <a:ext uri="{FF2B5EF4-FFF2-40B4-BE49-F238E27FC236}">
                <a16:creationId xmlns:a16="http://schemas.microsoft.com/office/drawing/2014/main" id="{87AE998C-7585-4DB0-AF0F-E8E369268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6" y="196153"/>
            <a:ext cx="2007979" cy="32328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DEFB9E-8396-463F-8009-9CD0FC8C23E3}"/>
              </a:ext>
            </a:extLst>
          </p:cNvPr>
          <p:cNvSpPr txBox="1"/>
          <p:nvPr/>
        </p:nvSpPr>
        <p:spPr>
          <a:xfrm>
            <a:off x="2254649" y="3249312"/>
            <a:ext cx="6999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AKDHA DNA Committee</a:t>
            </a:r>
          </a:p>
          <a:p>
            <a:r>
              <a:rPr lang="en-US" dirty="0"/>
              <a:t>Project to Establish a Sons of Andreas Killian DNA Baseline</a:t>
            </a:r>
          </a:p>
          <a:p>
            <a:r>
              <a:rPr lang="en-US" dirty="0"/>
              <a:t>Any Male Born Descendant of One of Andreas Son’s to Do Y-DNA Test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7B5880-576F-460D-9A02-FDF19F871DFB}"/>
              </a:ext>
            </a:extLst>
          </p:cNvPr>
          <p:cNvSpPr txBox="1"/>
          <p:nvPr/>
        </p:nvSpPr>
        <p:spPr>
          <a:xfrm>
            <a:off x="2254649" y="4203813"/>
            <a:ext cx="474448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Andreas Killian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 John Killian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 Jacob Killian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 John Wesley Killian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 Henry Van Killian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 John Alexander Killian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 Claude Tresvan Killian Sr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 Robert Edward Killian Sr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 Robert Edward Killian Jr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Submitted a Y-DNA Test for Our Family Line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AKDHA DNA Committee Y-DNA Baseline Project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378FE86-F73E-4975-8F2D-870DFEDF4CD3}"/>
              </a:ext>
            </a:extLst>
          </p:cNvPr>
          <p:cNvCxnSpPr>
            <a:cxnSpLocks/>
          </p:cNvCxnSpPr>
          <p:nvPr/>
        </p:nvCxnSpPr>
        <p:spPr>
          <a:xfrm>
            <a:off x="2254649" y="6061819"/>
            <a:ext cx="1180103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267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7">
            <a:extLst>
              <a:ext uri="{FF2B5EF4-FFF2-40B4-BE49-F238E27FC236}">
                <a16:creationId xmlns:a16="http://schemas.microsoft.com/office/drawing/2014/main" id="{7091E198-FBEB-4823-B0F8-C3F0B7F36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8794" y="3429000"/>
            <a:ext cx="1954213" cy="134998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- 1944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 Ann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1871 SC - 1939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E9DD73-FAC1-474A-8D5C-A8C61D9A13AF}"/>
              </a:ext>
            </a:extLst>
          </p:cNvPr>
          <p:cNvSpPr txBox="1"/>
          <p:nvPr/>
        </p:nvSpPr>
        <p:spPr>
          <a:xfrm>
            <a:off x="453154" y="1567433"/>
            <a:ext cx="97744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1900 Census Does Not Show Claude Tresvan Killian Living in John Alexander and Mary Ann Melton Killian’s Home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1910 Census (after a much closer look) Says Claude Tresvan Killian Adopted Son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</a:t>
            </a:r>
            <a:r>
              <a:rPr lang="en-US" alt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Asked All of the Living Uncles and Aunts If They Knew That “Pop” Was Adopted, Zero Knew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Grandma Killian Said There Are Some Adoption Papers in the Old Trunk in the Car Shed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Uncle Davis Had Obtained the Old Trunk and Said There Was Only Chewed Up Papers From Where Rats Had Nested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Before the Y-DNA Test, It Was Assumed That the Adoption Papers Were For John Alexander and Dora Killian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Afterall Henry Van Was Killed in the War, John and Dora </a:t>
            </a:r>
            <a:r>
              <a:rPr lang="en-US" alt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Were Very Young Still, When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Catherine Remarried William Jefferson Davis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894258-7503-4CFE-B524-D3A12A93EEF8}"/>
              </a:ext>
            </a:extLst>
          </p:cNvPr>
          <p:cNvSpPr txBox="1"/>
          <p:nvPr/>
        </p:nvSpPr>
        <p:spPr>
          <a:xfrm>
            <a:off x="1073154" y="261368"/>
            <a:ext cx="7245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AKDHA DNA Committee</a:t>
            </a:r>
          </a:p>
          <a:p>
            <a:r>
              <a:rPr lang="en-US" dirty="0"/>
              <a:t>Project to Establish a Sons of Andreas Killian DNA Baseline</a:t>
            </a:r>
          </a:p>
          <a:p>
            <a:r>
              <a:rPr lang="en-US" dirty="0"/>
              <a:t>My Y-DNA Test Did </a:t>
            </a:r>
            <a:r>
              <a:rPr lang="en-US" b="1" dirty="0"/>
              <a:t>NOT</a:t>
            </a:r>
            <a:r>
              <a:rPr lang="en-US" dirty="0"/>
              <a:t> Match the Andreas Killian DNA Baseline</a:t>
            </a:r>
          </a:p>
          <a:p>
            <a:r>
              <a:rPr lang="en-US" dirty="0"/>
              <a:t>This Means Somewhere Along the Line the Y-DNA Killian Link Was Broken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BD0F44B4-C1FB-454A-B348-553806A42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8795" y="4944773"/>
            <a:ext cx="1954213" cy="82484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Adopted Son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3E39FEB-83E0-4DCD-A418-F2C66D6E7175}"/>
              </a:ext>
            </a:extLst>
          </p:cNvPr>
          <p:cNvCxnSpPr>
            <a:cxnSpLocks/>
          </p:cNvCxnSpPr>
          <p:nvPr/>
        </p:nvCxnSpPr>
        <p:spPr>
          <a:xfrm flipH="1">
            <a:off x="4618597" y="5486400"/>
            <a:ext cx="1345233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975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3">
            <a:extLst>
              <a:ext uri="{FF2B5EF4-FFF2-40B4-BE49-F238E27FC236}">
                <a16:creationId xmlns:a16="http://schemas.microsoft.com/office/drawing/2014/main" id="{50AEE411-8583-4AF5-9F45-56344BAA5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940" y="53622"/>
            <a:ext cx="1538577" cy="132269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7091E198-FBEB-4823-B0F8-C3F0B7F36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940" y="1844679"/>
            <a:ext cx="1538577" cy="131971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- 1944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 Ann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1871 SC - 1939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634343A-B489-4991-B52B-C4C850B722C6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>
            <a:off x="1789229" y="1376314"/>
            <a:ext cx="0" cy="46836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9293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3">
            <a:extLst>
              <a:ext uri="{FF2B5EF4-FFF2-40B4-BE49-F238E27FC236}">
                <a16:creationId xmlns:a16="http://schemas.microsoft.com/office/drawing/2014/main" id="{50AEE411-8583-4AF5-9F45-56344BAA5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940" y="53622"/>
            <a:ext cx="1538577" cy="132269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7091E198-FBEB-4823-B0F8-C3F0B7F36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51" y="1775179"/>
            <a:ext cx="1538577" cy="131971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- 1944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 Ann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1871 SC - 1939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CBC0755C-5B33-4909-A2F4-D3B6D414D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350" y="1775179"/>
            <a:ext cx="1635979" cy="133049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Dora Elizabeth “Etta”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1862 SC - 1938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1880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Joseph Timothy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SC - 1924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AF5FAED-12F6-40FB-AFAB-C6C93153408A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1789229" y="1376314"/>
            <a:ext cx="322792" cy="46057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68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3">
            <a:extLst>
              <a:ext uri="{FF2B5EF4-FFF2-40B4-BE49-F238E27FC236}">
                <a16:creationId xmlns:a16="http://schemas.microsoft.com/office/drawing/2014/main" id="{BBC3BA88-A634-4176-B389-0671A8424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810" y="1817219"/>
            <a:ext cx="2601206" cy="6635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Andreas (Andrew)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About 1 December 1702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Steinbach, Germany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29881A-A759-4B10-B66E-60773AB227A5}"/>
              </a:ext>
            </a:extLst>
          </p:cNvPr>
          <p:cNvSpPr txBox="1"/>
          <p:nvPr/>
        </p:nvSpPr>
        <p:spPr>
          <a:xfrm>
            <a:off x="1412356" y="863091"/>
            <a:ext cx="208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Pioneer to America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660F4C0-EEBA-4BA4-BB34-B891B4316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073" y="119697"/>
            <a:ext cx="7083738" cy="6618606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6F2FF72-22E9-4DBD-A161-A9B746671872}"/>
              </a:ext>
            </a:extLst>
          </p:cNvPr>
          <p:cNvCxnSpPr/>
          <p:nvPr/>
        </p:nvCxnSpPr>
        <p:spPr>
          <a:xfrm>
            <a:off x="3267986" y="2297927"/>
            <a:ext cx="2043485" cy="123245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32D19F3-3B6A-47EC-A078-3DE9148FCC6F}"/>
              </a:ext>
            </a:extLst>
          </p:cNvPr>
          <p:cNvCxnSpPr>
            <a:cxnSpLocks/>
          </p:cNvCxnSpPr>
          <p:nvPr/>
        </p:nvCxnSpPr>
        <p:spPr>
          <a:xfrm>
            <a:off x="3492470" y="2196548"/>
            <a:ext cx="1505603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07154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3">
            <a:extLst>
              <a:ext uri="{FF2B5EF4-FFF2-40B4-BE49-F238E27FC236}">
                <a16:creationId xmlns:a16="http://schemas.microsoft.com/office/drawing/2014/main" id="{50AEE411-8583-4AF5-9F45-56344BAA5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940" y="53622"/>
            <a:ext cx="1538577" cy="132269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7091E198-FBEB-4823-B0F8-C3F0B7F36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9" y="1454994"/>
            <a:ext cx="1635979" cy="131971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- 1944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 Ann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1871 SC - 1939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5021506C-6BF7-4D9B-8853-48CCF0DCE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228" y="1444217"/>
            <a:ext cx="1635979" cy="133049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Dora Elizabeth “Etta”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1862 SC - 1938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1880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Joseph Timothy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SC - 1924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71AA0275-6EC9-4E22-ACA6-5964E5525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9" y="3620569"/>
            <a:ext cx="1920345" cy="60016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9073A9-6443-4AD8-995F-9F2FBD1E466A}"/>
              </a:ext>
            </a:extLst>
          </p:cNvPr>
          <p:cNvSpPr txBox="1"/>
          <p:nvPr/>
        </p:nvSpPr>
        <p:spPr>
          <a:xfrm>
            <a:off x="-46136" y="2996238"/>
            <a:ext cx="19203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Between </a:t>
            </a:r>
            <a:r>
              <a:rPr lang="en-US" altLang="en-US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1900 &amp;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1910 </a:t>
            </a:r>
            <a:r>
              <a:rPr lang="en-US" altLang="en-US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Adopted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7000B3B-1FAB-4CD2-8C19-0ECFECED799D}"/>
              </a:ext>
            </a:extLst>
          </p:cNvPr>
          <p:cNvCxnSpPr>
            <a:cxnSpLocks/>
          </p:cNvCxnSpPr>
          <p:nvPr/>
        </p:nvCxnSpPr>
        <p:spPr>
          <a:xfrm>
            <a:off x="914037" y="2774712"/>
            <a:ext cx="0" cy="26906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47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70201"/>
            <a:ext cx="2072116" cy="168634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6" name="Text Box 7">
            <a:extLst>
              <a:ext uri="{FF2B5EF4-FFF2-40B4-BE49-F238E27FC236}">
                <a16:creationId xmlns:a16="http://schemas.microsoft.com/office/drawing/2014/main" id="{8D5A4620-2BF7-4BE3-8DAD-ED0B26868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3653113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7" y="1831288"/>
            <a:ext cx="1992223" cy="137315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4950586"/>
            <a:ext cx="2072116" cy="80797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Adopted Son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447ADD1-8A47-4BBC-8BFF-C89B7EFFCD5F}"/>
              </a:ext>
            </a:extLst>
          </p:cNvPr>
          <p:cNvCxnSpPr>
            <a:cxnSpLocks/>
          </p:cNvCxnSpPr>
          <p:nvPr/>
        </p:nvCxnSpPr>
        <p:spPr>
          <a:xfrm>
            <a:off x="1899056" y="2041941"/>
            <a:ext cx="3219636" cy="7885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0968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70201"/>
            <a:ext cx="2072116" cy="168634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6709" y="1807012"/>
            <a:ext cx="1992223" cy="133269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65CAB82-C7CC-4035-9413-E0B0DFD3C3D1}"/>
              </a:ext>
            </a:extLst>
          </p:cNvPr>
          <p:cNvCxnSpPr>
            <a:cxnSpLocks/>
          </p:cNvCxnSpPr>
          <p:nvPr/>
        </p:nvCxnSpPr>
        <p:spPr>
          <a:xfrm flipH="1">
            <a:off x="3830906" y="2322414"/>
            <a:ext cx="1036856" cy="62308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C9D3216-67D4-4B53-B868-338D28F38FAA}"/>
              </a:ext>
            </a:extLst>
          </p:cNvPr>
          <p:cNvSpPr txBox="1"/>
          <p:nvPr/>
        </p:nvSpPr>
        <p:spPr>
          <a:xfrm>
            <a:off x="2921748" y="2164041"/>
            <a:ext cx="1175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Catherine Lipford’s Son</a:t>
            </a:r>
          </a:p>
          <a:p>
            <a:r>
              <a:rPr lang="en-US" dirty="0"/>
              <a:t>William Jefferson Nathan Davis Stepson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2F27A389-6C2C-4D26-94DB-1330DA73D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23" y="4925866"/>
            <a:ext cx="2072116" cy="80797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Adopted Son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41FB452A-194A-4A61-A69A-23AC5F8F4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23" y="3652288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1748108-A6B1-4057-81E2-C0C652CE7A0E}"/>
              </a:ext>
            </a:extLst>
          </p:cNvPr>
          <p:cNvCxnSpPr>
            <a:cxnSpLocks/>
          </p:cNvCxnSpPr>
          <p:nvPr/>
        </p:nvCxnSpPr>
        <p:spPr>
          <a:xfrm flipH="1">
            <a:off x="2334528" y="3695279"/>
            <a:ext cx="592834" cy="9988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515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12" y="1606579"/>
            <a:ext cx="2072116" cy="168634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5313" y="1927147"/>
            <a:ext cx="1992223" cy="137315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3216-67D4-4B53-B868-338D28F38FAA}"/>
              </a:ext>
            </a:extLst>
          </p:cNvPr>
          <p:cNvSpPr txBox="1"/>
          <p:nvPr/>
        </p:nvSpPr>
        <p:spPr>
          <a:xfrm>
            <a:off x="2921748" y="2164041"/>
            <a:ext cx="1175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Catherine Lipford’s Son</a:t>
            </a:r>
          </a:p>
          <a:p>
            <a:r>
              <a:rPr lang="en-US" dirty="0"/>
              <a:t>William Jefferson Nathan Davis Stepson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2F27A389-6C2C-4D26-94DB-1330DA73D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311" y="4629976"/>
            <a:ext cx="2072116" cy="80797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Adopted Son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CFFB78-F7EC-4C14-8D68-0268A702EAF6}"/>
              </a:ext>
            </a:extLst>
          </p:cNvPr>
          <p:cNvSpPr txBox="1"/>
          <p:nvPr/>
        </p:nvSpPr>
        <p:spPr>
          <a:xfrm>
            <a:off x="2921748" y="4550364"/>
            <a:ext cx="3142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Catherine Lipford’s</a:t>
            </a:r>
          </a:p>
          <a:p>
            <a:r>
              <a:rPr lang="en-US" dirty="0"/>
              <a:t>Adopted Grandson</a:t>
            </a:r>
          </a:p>
          <a:p>
            <a:r>
              <a:rPr lang="en-US" dirty="0"/>
              <a:t>William Jefferson Nathan Davis Adopted Step Grandson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589C9A-CE49-40D6-961C-95AF1E38C509}"/>
              </a:ext>
            </a:extLst>
          </p:cNvPr>
          <p:cNvCxnSpPr>
            <a:cxnSpLocks/>
          </p:cNvCxnSpPr>
          <p:nvPr/>
        </p:nvCxnSpPr>
        <p:spPr>
          <a:xfrm flipH="1">
            <a:off x="3847885" y="2613727"/>
            <a:ext cx="837403" cy="200760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3F33287-0BE6-47C5-929F-3992C0DBF0FA}"/>
              </a:ext>
            </a:extLst>
          </p:cNvPr>
          <p:cNvCxnSpPr>
            <a:cxnSpLocks/>
          </p:cNvCxnSpPr>
          <p:nvPr/>
        </p:nvCxnSpPr>
        <p:spPr>
          <a:xfrm flipH="1" flipV="1">
            <a:off x="2310672" y="4783956"/>
            <a:ext cx="667272" cy="10788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7">
            <a:extLst>
              <a:ext uri="{FF2B5EF4-FFF2-40B4-BE49-F238E27FC236}">
                <a16:creationId xmlns:a16="http://schemas.microsoft.com/office/drawing/2014/main" id="{24ED6D54-ABF0-4E8D-BEB5-B22BBF50A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311" y="3372532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1851307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70201"/>
            <a:ext cx="2072116" cy="168634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7" y="1831287"/>
            <a:ext cx="1992223" cy="134079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3216-67D4-4B53-B868-338D28F38FAA}"/>
              </a:ext>
            </a:extLst>
          </p:cNvPr>
          <p:cNvSpPr txBox="1"/>
          <p:nvPr/>
        </p:nvSpPr>
        <p:spPr>
          <a:xfrm>
            <a:off x="2921748" y="2164041"/>
            <a:ext cx="1175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Catherine Lipford’s Son</a:t>
            </a:r>
          </a:p>
          <a:p>
            <a:r>
              <a:rPr lang="en-US" dirty="0"/>
              <a:t>William Jefferson Nathan Davis Stepson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2F27A389-6C2C-4D26-94DB-1330DA73D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4943566"/>
            <a:ext cx="2072116" cy="80797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Adopted Son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CFFB78-F7EC-4C14-8D68-0268A702EAF6}"/>
              </a:ext>
            </a:extLst>
          </p:cNvPr>
          <p:cNvSpPr txBox="1"/>
          <p:nvPr/>
        </p:nvSpPr>
        <p:spPr>
          <a:xfrm>
            <a:off x="2921748" y="4550364"/>
            <a:ext cx="3142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Catherine Lipford’s</a:t>
            </a:r>
          </a:p>
          <a:p>
            <a:r>
              <a:rPr lang="en-US" dirty="0"/>
              <a:t>Adopted Grandson</a:t>
            </a:r>
          </a:p>
          <a:p>
            <a:r>
              <a:rPr lang="en-US" dirty="0"/>
              <a:t>William Jefferson Nathan Davis Adopted Step Grandson</a:t>
            </a:r>
          </a:p>
        </p:txBody>
      </p:sp>
      <p:sp>
        <p:nvSpPr>
          <p:cNvPr id="16" name="Text Box 23">
            <a:extLst>
              <a:ext uri="{FF2B5EF4-FFF2-40B4-BE49-F238E27FC236}">
                <a16:creationId xmlns:a16="http://schemas.microsoft.com/office/drawing/2014/main" id="{20DDD3B0-F7FE-4C23-AAA9-655A485D8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7" y="135001"/>
            <a:ext cx="1992223" cy="14024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DD83A13-2311-46E1-BA95-36871D16CDAC}"/>
              </a:ext>
            </a:extLst>
          </p:cNvPr>
          <p:cNvCxnSpPr>
            <a:cxnSpLocks/>
          </p:cNvCxnSpPr>
          <p:nvPr/>
        </p:nvCxnSpPr>
        <p:spPr>
          <a:xfrm>
            <a:off x="6336064" y="1378133"/>
            <a:ext cx="0" cy="122189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7">
            <a:extLst>
              <a:ext uri="{FF2B5EF4-FFF2-40B4-BE49-F238E27FC236}">
                <a16:creationId xmlns:a16="http://schemas.microsoft.com/office/drawing/2014/main" id="{64F70163-F290-43AF-9E89-DC2668828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3661138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13538357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70201"/>
            <a:ext cx="2072116" cy="168634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7" y="1831288"/>
            <a:ext cx="1992223" cy="134944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3216-67D4-4B53-B868-338D28F38FAA}"/>
              </a:ext>
            </a:extLst>
          </p:cNvPr>
          <p:cNvSpPr txBox="1"/>
          <p:nvPr/>
        </p:nvSpPr>
        <p:spPr>
          <a:xfrm>
            <a:off x="2921748" y="2164041"/>
            <a:ext cx="1175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Catherine Lipford’s Son</a:t>
            </a:r>
          </a:p>
          <a:p>
            <a:r>
              <a:rPr lang="en-US" dirty="0"/>
              <a:t>William Jefferson Nathan Davis Stepson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CFFB78-F7EC-4C14-8D68-0268A702EAF6}"/>
              </a:ext>
            </a:extLst>
          </p:cNvPr>
          <p:cNvSpPr txBox="1"/>
          <p:nvPr/>
        </p:nvSpPr>
        <p:spPr>
          <a:xfrm>
            <a:off x="2921748" y="4550364"/>
            <a:ext cx="3142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Catherine Lipford’s</a:t>
            </a:r>
          </a:p>
          <a:p>
            <a:r>
              <a:rPr lang="en-US" dirty="0"/>
              <a:t>Adopted Grandson</a:t>
            </a:r>
          </a:p>
          <a:p>
            <a:r>
              <a:rPr lang="en-US" dirty="0"/>
              <a:t>William Jefferson Nathan Davis Adopted Step Grandson</a:t>
            </a:r>
          </a:p>
        </p:txBody>
      </p:sp>
      <p:sp>
        <p:nvSpPr>
          <p:cNvPr id="16" name="Text Box 23">
            <a:extLst>
              <a:ext uri="{FF2B5EF4-FFF2-40B4-BE49-F238E27FC236}">
                <a16:creationId xmlns:a16="http://schemas.microsoft.com/office/drawing/2014/main" id="{20DDD3B0-F7FE-4C23-AAA9-655A485D8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582" y="125589"/>
            <a:ext cx="1992223" cy="14118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2F8554BD-9C8B-46DA-BE83-B63B1531B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057" y="4902498"/>
            <a:ext cx="2190977" cy="84819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Adopted Son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D27C5D51-F112-4A82-A538-B7B38073B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010" y="1814546"/>
            <a:ext cx="1992223" cy="134944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C2278E0-F54F-4789-9106-77318B60BDE1}"/>
              </a:ext>
            </a:extLst>
          </p:cNvPr>
          <p:cNvCxnSpPr>
            <a:cxnSpLocks/>
          </p:cNvCxnSpPr>
          <p:nvPr/>
        </p:nvCxnSpPr>
        <p:spPr>
          <a:xfrm>
            <a:off x="7460857" y="1278542"/>
            <a:ext cx="201948" cy="59165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7">
            <a:extLst>
              <a:ext uri="{FF2B5EF4-FFF2-40B4-BE49-F238E27FC236}">
                <a16:creationId xmlns:a16="http://schemas.microsoft.com/office/drawing/2014/main" id="{6E65E4A7-F933-43E1-9618-52C786A8F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3661138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32746157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70201"/>
            <a:ext cx="2072116" cy="168634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7" y="1831288"/>
            <a:ext cx="1992223" cy="1347356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3216-67D4-4B53-B868-338D28F38FAA}"/>
              </a:ext>
            </a:extLst>
          </p:cNvPr>
          <p:cNvSpPr txBox="1"/>
          <p:nvPr/>
        </p:nvSpPr>
        <p:spPr>
          <a:xfrm>
            <a:off x="2863610" y="2862936"/>
            <a:ext cx="153857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Catherine Lipford’s Son</a:t>
            </a:r>
          </a:p>
          <a:p>
            <a:r>
              <a:rPr lang="en-US" dirty="0"/>
              <a:t>William Jefferson Nathan Davis Stepson Frances Edwin Davis and</a:t>
            </a:r>
          </a:p>
          <a:p>
            <a:r>
              <a:rPr lang="en-US" dirty="0"/>
              <a:t>Mary Elizabeth Gregory</a:t>
            </a:r>
          </a:p>
          <a:p>
            <a:r>
              <a:rPr lang="en-US" dirty="0"/>
              <a:t>Step Nephew </a:t>
            </a:r>
          </a:p>
          <a:p>
            <a:endParaRPr lang="en-US" dirty="0"/>
          </a:p>
        </p:txBody>
      </p:sp>
      <p:sp>
        <p:nvSpPr>
          <p:cNvPr id="16" name="Text Box 23">
            <a:extLst>
              <a:ext uri="{FF2B5EF4-FFF2-40B4-BE49-F238E27FC236}">
                <a16:creationId xmlns:a16="http://schemas.microsoft.com/office/drawing/2014/main" id="{20DDD3B0-F7FE-4C23-AAA9-655A485D8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582" y="125589"/>
            <a:ext cx="1992223" cy="13640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2F8554BD-9C8B-46DA-BE83-B63B1531B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600" y="4857158"/>
            <a:ext cx="2072116" cy="84819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Adopted Son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D27C5D51-F112-4A82-A538-B7B38073B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010" y="1814546"/>
            <a:ext cx="1992223" cy="136409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C9434FD-2E9D-4014-B88B-9E17564114FD}"/>
              </a:ext>
            </a:extLst>
          </p:cNvPr>
          <p:cNvCxnSpPr>
            <a:cxnSpLocks/>
            <a:endCxn id="14" idx="3"/>
          </p:cNvCxnSpPr>
          <p:nvPr/>
        </p:nvCxnSpPr>
        <p:spPr>
          <a:xfrm flipH="1">
            <a:off x="4402187" y="3058789"/>
            <a:ext cx="2548871" cy="165080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Box 7">
            <a:extLst>
              <a:ext uri="{FF2B5EF4-FFF2-40B4-BE49-F238E27FC236}">
                <a16:creationId xmlns:a16="http://schemas.microsoft.com/office/drawing/2014/main" id="{D0D1DF91-FC50-4C20-985B-1480A33BD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3617934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C2278E0-F54F-4789-9106-77318B60BDE1}"/>
              </a:ext>
            </a:extLst>
          </p:cNvPr>
          <p:cNvCxnSpPr>
            <a:cxnSpLocks/>
          </p:cNvCxnSpPr>
          <p:nvPr/>
        </p:nvCxnSpPr>
        <p:spPr>
          <a:xfrm flipH="1" flipV="1">
            <a:off x="2290342" y="3866563"/>
            <a:ext cx="586047" cy="81127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4578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31288"/>
            <a:ext cx="2072116" cy="168634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7" y="1831288"/>
            <a:ext cx="1992223" cy="138762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3216-67D4-4B53-B868-338D28F38FAA}"/>
              </a:ext>
            </a:extLst>
          </p:cNvPr>
          <p:cNvSpPr txBox="1"/>
          <p:nvPr/>
        </p:nvSpPr>
        <p:spPr>
          <a:xfrm>
            <a:off x="2844934" y="1798921"/>
            <a:ext cx="161421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Catherine Lipford’s</a:t>
            </a:r>
          </a:p>
          <a:p>
            <a:r>
              <a:rPr lang="en-US" dirty="0"/>
              <a:t>Adopted Grandson</a:t>
            </a:r>
          </a:p>
          <a:p>
            <a:r>
              <a:rPr lang="en-US" dirty="0"/>
              <a:t>William Jefferson Nathan Davis Adopted Step Grandson</a:t>
            </a:r>
          </a:p>
          <a:p>
            <a:r>
              <a:rPr lang="en-US" dirty="0"/>
              <a:t>Frances Edwin Davis and Mary Elizabeth Gregory</a:t>
            </a:r>
          </a:p>
          <a:p>
            <a:r>
              <a:rPr lang="en-US" dirty="0"/>
              <a:t>Adopted Step Great Nephew</a:t>
            </a:r>
          </a:p>
        </p:txBody>
      </p:sp>
      <p:sp>
        <p:nvSpPr>
          <p:cNvPr id="16" name="Text Box 23">
            <a:extLst>
              <a:ext uri="{FF2B5EF4-FFF2-40B4-BE49-F238E27FC236}">
                <a16:creationId xmlns:a16="http://schemas.microsoft.com/office/drawing/2014/main" id="{20DDD3B0-F7FE-4C23-AAA9-655A485D8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582" y="125589"/>
            <a:ext cx="1992223" cy="13876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2F8554BD-9C8B-46DA-BE83-B63B1531B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781" y="4880923"/>
            <a:ext cx="2078317" cy="84819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Adopted Son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D27C5D51-F112-4A82-A538-B7B38073B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010" y="1814546"/>
            <a:ext cx="1992223" cy="1404364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C2278E0-F54F-4789-9106-77318B60BDE1}"/>
              </a:ext>
            </a:extLst>
          </p:cNvPr>
          <p:cNvCxnSpPr>
            <a:cxnSpLocks/>
          </p:cNvCxnSpPr>
          <p:nvPr/>
        </p:nvCxnSpPr>
        <p:spPr>
          <a:xfrm flipH="1">
            <a:off x="2366099" y="4501308"/>
            <a:ext cx="495987" cy="53229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C9434FD-2E9D-4014-B88B-9E17564114FD}"/>
              </a:ext>
            </a:extLst>
          </p:cNvPr>
          <p:cNvCxnSpPr>
            <a:cxnSpLocks/>
          </p:cNvCxnSpPr>
          <p:nvPr/>
        </p:nvCxnSpPr>
        <p:spPr>
          <a:xfrm flipH="1">
            <a:off x="4361608" y="3113686"/>
            <a:ext cx="2581358" cy="138762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7">
            <a:extLst>
              <a:ext uri="{FF2B5EF4-FFF2-40B4-BE49-F238E27FC236}">
                <a16:creationId xmlns:a16="http://schemas.microsoft.com/office/drawing/2014/main" id="{BFAE6948-B547-4269-A697-744C188D6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781" y="3610360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19767228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420" y="1870201"/>
            <a:ext cx="2051525" cy="160089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2617" y="515321"/>
            <a:ext cx="1992223" cy="13548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2" y="2146564"/>
            <a:ext cx="1992223" cy="135488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4" y="381101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124" y="4932733"/>
            <a:ext cx="2072116" cy="84819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Adopted Son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938206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374613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77A670F5-EC43-4776-B376-ECA5733FAAC6}"/>
              </a:ext>
            </a:extLst>
          </p:cNvPr>
          <p:cNvCxnSpPr>
            <a:cxnSpLocks/>
          </p:cNvCxnSpPr>
          <p:nvPr/>
        </p:nvCxnSpPr>
        <p:spPr>
          <a:xfrm>
            <a:off x="5175804" y="3520458"/>
            <a:ext cx="42563" cy="37420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09A4B24F-7E80-4A0E-8F18-24ED8B4B5FCE}"/>
              </a:ext>
            </a:extLst>
          </p:cNvPr>
          <p:cNvCxnSpPr>
            <a:cxnSpLocks/>
          </p:cNvCxnSpPr>
          <p:nvPr/>
        </p:nvCxnSpPr>
        <p:spPr>
          <a:xfrm>
            <a:off x="5074599" y="3501445"/>
            <a:ext cx="170137" cy="99986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4FF262AE-22EC-4B3E-9C93-2CDCD1E75F62}"/>
              </a:ext>
            </a:extLst>
          </p:cNvPr>
          <p:cNvCxnSpPr>
            <a:cxnSpLocks/>
          </p:cNvCxnSpPr>
          <p:nvPr/>
        </p:nvCxnSpPr>
        <p:spPr>
          <a:xfrm>
            <a:off x="4974674" y="3501445"/>
            <a:ext cx="243693" cy="159653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55" y="5501799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A0AA164-DE51-43C5-A830-BB023CCDBF34}"/>
              </a:ext>
            </a:extLst>
          </p:cNvPr>
          <p:cNvCxnSpPr>
            <a:cxnSpLocks/>
          </p:cNvCxnSpPr>
          <p:nvPr/>
        </p:nvCxnSpPr>
        <p:spPr>
          <a:xfrm>
            <a:off x="4826875" y="3501444"/>
            <a:ext cx="4070" cy="209015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7734" y="2116211"/>
            <a:ext cx="1992223" cy="135488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Text Box 7">
            <a:extLst>
              <a:ext uri="{FF2B5EF4-FFF2-40B4-BE49-F238E27FC236}">
                <a16:creationId xmlns:a16="http://schemas.microsoft.com/office/drawing/2014/main" id="{852A07EA-3B54-4547-A9A2-0942250B7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420" y="3612996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29155655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1996256"/>
            <a:ext cx="2072116" cy="168634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3804" y="614509"/>
            <a:ext cx="1992223" cy="1353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0741" y="2270342"/>
            <a:ext cx="1992223" cy="13533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4" y="381101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897" y="5066629"/>
            <a:ext cx="2072116" cy="80797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Adopted Son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938206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374613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76B2804-79A2-4F8D-AF95-AFEA19D6DE0A}"/>
              </a:ext>
            </a:extLst>
          </p:cNvPr>
          <p:cNvSpPr txBox="1"/>
          <p:nvPr/>
        </p:nvSpPr>
        <p:spPr>
          <a:xfrm>
            <a:off x="2647909" y="3756017"/>
            <a:ext cx="1425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Stepbrothers</a:t>
            </a:r>
          </a:p>
          <a:p>
            <a:r>
              <a:rPr lang="en-US" dirty="0"/>
              <a:t>Stepsister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53D28F2D-639C-4E61-A9CC-D884087BD791}"/>
              </a:ext>
            </a:extLst>
          </p:cNvPr>
          <p:cNvCxnSpPr>
            <a:cxnSpLocks/>
          </p:cNvCxnSpPr>
          <p:nvPr/>
        </p:nvCxnSpPr>
        <p:spPr>
          <a:xfrm flipV="1">
            <a:off x="4196161" y="4110996"/>
            <a:ext cx="455829" cy="35664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D6EEDF3-762A-475C-9C80-9226D2F65F92}"/>
              </a:ext>
            </a:extLst>
          </p:cNvPr>
          <p:cNvCxnSpPr>
            <a:cxnSpLocks/>
          </p:cNvCxnSpPr>
          <p:nvPr/>
        </p:nvCxnSpPr>
        <p:spPr>
          <a:xfrm>
            <a:off x="4205683" y="4475330"/>
            <a:ext cx="429989" cy="2597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2582CA4-B716-43E5-8A98-2F657F16E047}"/>
              </a:ext>
            </a:extLst>
          </p:cNvPr>
          <p:cNvCxnSpPr>
            <a:cxnSpLocks/>
          </p:cNvCxnSpPr>
          <p:nvPr/>
        </p:nvCxnSpPr>
        <p:spPr>
          <a:xfrm>
            <a:off x="4205683" y="4470880"/>
            <a:ext cx="429989" cy="65682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C8D69A75-B37F-41FE-89EF-434E270FAB7A}"/>
              </a:ext>
            </a:extLst>
          </p:cNvPr>
          <p:cNvCxnSpPr>
            <a:cxnSpLocks/>
          </p:cNvCxnSpPr>
          <p:nvPr/>
        </p:nvCxnSpPr>
        <p:spPr>
          <a:xfrm>
            <a:off x="3695404" y="4150978"/>
            <a:ext cx="537093" cy="328365"/>
          </a:xfrm>
          <a:prstGeom prst="straightConnector1">
            <a:avLst/>
          </a:prstGeom>
          <a:ln w="190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55" y="5501799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BE0AEA4-EC89-4A98-BD8A-F4445853B780}"/>
              </a:ext>
            </a:extLst>
          </p:cNvPr>
          <p:cNvCxnSpPr>
            <a:cxnSpLocks/>
          </p:cNvCxnSpPr>
          <p:nvPr/>
        </p:nvCxnSpPr>
        <p:spPr>
          <a:xfrm>
            <a:off x="4196161" y="4482579"/>
            <a:ext cx="429989" cy="113244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010" y="2270342"/>
            <a:ext cx="1992223" cy="13533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F8136AFE-88C2-4DE9-9230-92E63027D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897" y="3785697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147BAB8D-14D7-4DF0-B6D4-9BB6D4F90F26}"/>
              </a:ext>
            </a:extLst>
          </p:cNvPr>
          <p:cNvCxnSpPr>
            <a:cxnSpLocks/>
            <a:endCxn id="82" idx="1"/>
          </p:cNvCxnSpPr>
          <p:nvPr/>
        </p:nvCxnSpPr>
        <p:spPr>
          <a:xfrm>
            <a:off x="2306230" y="3916545"/>
            <a:ext cx="341679" cy="16263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617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3">
            <a:extLst>
              <a:ext uri="{FF2B5EF4-FFF2-40B4-BE49-F238E27FC236}">
                <a16:creationId xmlns:a16="http://schemas.microsoft.com/office/drawing/2014/main" id="{BBC3BA88-A634-4176-B389-0671A8424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227" y="1283732"/>
            <a:ext cx="2601206" cy="63253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Andreas (Andrew)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About 1 December 1702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Steinbach, Germany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29881A-A759-4B10-B66E-60773AB227A5}"/>
              </a:ext>
            </a:extLst>
          </p:cNvPr>
          <p:cNvSpPr txBox="1"/>
          <p:nvPr/>
        </p:nvSpPr>
        <p:spPr>
          <a:xfrm>
            <a:off x="1412356" y="863091"/>
            <a:ext cx="208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Pioneer to America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660F4C0-EEBA-4BA4-BB34-B891B4316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073" y="119697"/>
            <a:ext cx="7083738" cy="6618606"/>
          </a:xfrm>
          <a:prstGeom prst="rect">
            <a:avLst/>
          </a:prstGeom>
        </p:spPr>
      </p:pic>
      <p:sp>
        <p:nvSpPr>
          <p:cNvPr id="16" name="Text Box 3">
            <a:extLst>
              <a:ext uri="{FF2B5EF4-FFF2-40B4-BE49-F238E27FC236}">
                <a16:creationId xmlns:a16="http://schemas.microsoft.com/office/drawing/2014/main" id="{49B1AEBC-0941-4E97-9AD4-CF0164DCC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227" y="2053348"/>
            <a:ext cx="2601206" cy="13728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Married 6 May 1722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Feuchtwangen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Bavaria, Germany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Maria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Margaretha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Fischer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Born in Germany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Died in Germany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Before Andreas Came to America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09E362B-EABC-4935-9F82-503854D741B0}"/>
              </a:ext>
            </a:extLst>
          </p:cNvPr>
          <p:cNvCxnSpPr>
            <a:cxnSpLocks/>
          </p:cNvCxnSpPr>
          <p:nvPr/>
        </p:nvCxnSpPr>
        <p:spPr>
          <a:xfrm>
            <a:off x="3259310" y="2285594"/>
            <a:ext cx="1916989" cy="235001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2862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1769068"/>
            <a:ext cx="2072116" cy="1503604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53" y="573678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55" y="2207052"/>
            <a:ext cx="199222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4" y="381101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4662772"/>
            <a:ext cx="2072116" cy="646332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938206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374613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53D28F2D-639C-4E61-A9CC-D884087BD791}"/>
              </a:ext>
            </a:extLst>
          </p:cNvPr>
          <p:cNvCxnSpPr>
            <a:cxnSpLocks/>
          </p:cNvCxnSpPr>
          <p:nvPr/>
        </p:nvCxnSpPr>
        <p:spPr>
          <a:xfrm flipV="1">
            <a:off x="4232497" y="4110996"/>
            <a:ext cx="419493" cy="82721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D6EEDF3-762A-475C-9C80-9226D2F65F92}"/>
              </a:ext>
            </a:extLst>
          </p:cNvPr>
          <p:cNvCxnSpPr>
            <a:cxnSpLocks/>
          </p:cNvCxnSpPr>
          <p:nvPr/>
        </p:nvCxnSpPr>
        <p:spPr>
          <a:xfrm flipV="1">
            <a:off x="4232497" y="4501308"/>
            <a:ext cx="403175" cy="43689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2582CA4-B716-43E5-8A98-2F657F16E047}"/>
              </a:ext>
            </a:extLst>
          </p:cNvPr>
          <p:cNvCxnSpPr>
            <a:cxnSpLocks/>
          </p:cNvCxnSpPr>
          <p:nvPr/>
        </p:nvCxnSpPr>
        <p:spPr>
          <a:xfrm>
            <a:off x="4232497" y="4938206"/>
            <a:ext cx="403175" cy="18950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BFF73B30-CA71-4537-B293-1F5C82EC3C94}"/>
              </a:ext>
            </a:extLst>
          </p:cNvPr>
          <p:cNvSpPr txBox="1"/>
          <p:nvPr/>
        </p:nvSpPr>
        <p:spPr>
          <a:xfrm>
            <a:off x="2775026" y="4615040"/>
            <a:ext cx="1654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Uncles</a:t>
            </a:r>
          </a:p>
          <a:p>
            <a:r>
              <a:rPr lang="en-US" dirty="0"/>
              <a:t>Step Aunt</a:t>
            </a:r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C8D69A75-B37F-41FE-89EF-434E270FAB7A}"/>
              </a:ext>
            </a:extLst>
          </p:cNvPr>
          <p:cNvCxnSpPr>
            <a:cxnSpLocks/>
          </p:cNvCxnSpPr>
          <p:nvPr/>
        </p:nvCxnSpPr>
        <p:spPr>
          <a:xfrm>
            <a:off x="3884177" y="4938206"/>
            <a:ext cx="348320" cy="0"/>
          </a:xfrm>
          <a:prstGeom prst="straightConnector1">
            <a:avLst/>
          </a:prstGeom>
          <a:ln w="190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C6776D0-D3B2-48AB-A3DF-F7BFF56AD4C9}"/>
              </a:ext>
            </a:extLst>
          </p:cNvPr>
          <p:cNvCxnSpPr>
            <a:cxnSpLocks/>
          </p:cNvCxnSpPr>
          <p:nvPr/>
        </p:nvCxnSpPr>
        <p:spPr>
          <a:xfrm>
            <a:off x="2327589" y="4743268"/>
            <a:ext cx="491150" cy="4756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55" y="5501799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BE0AEA4-EC89-4A98-BD8A-F4445853B780}"/>
              </a:ext>
            </a:extLst>
          </p:cNvPr>
          <p:cNvCxnSpPr>
            <a:cxnSpLocks/>
          </p:cNvCxnSpPr>
          <p:nvPr/>
        </p:nvCxnSpPr>
        <p:spPr>
          <a:xfrm>
            <a:off x="4232497" y="4938206"/>
            <a:ext cx="419493" cy="70280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826" y="2207051"/>
            <a:ext cx="1992223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Text Box 7">
            <a:extLst>
              <a:ext uri="{FF2B5EF4-FFF2-40B4-BE49-F238E27FC236}">
                <a16:creationId xmlns:a16="http://schemas.microsoft.com/office/drawing/2014/main" id="{C76A5A88-B085-4519-9DCC-43D4A4054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3378806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2104636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70202"/>
            <a:ext cx="2072116" cy="155879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53" y="573678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55" y="2207052"/>
            <a:ext cx="199222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4" y="381101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4856512"/>
            <a:ext cx="2072116" cy="646332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938206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374613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55" y="5501799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826" y="2207051"/>
            <a:ext cx="1992223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2450" y="573677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4816B4E-F532-4483-84C9-02F06B8EF1C1}"/>
              </a:ext>
            </a:extLst>
          </p:cNvPr>
          <p:cNvCxnSpPr>
            <a:stCxn id="20" idx="2"/>
          </p:cNvCxnSpPr>
          <p:nvPr/>
        </p:nvCxnSpPr>
        <p:spPr>
          <a:xfrm flipH="1">
            <a:off x="8278152" y="1920466"/>
            <a:ext cx="809017" cy="117878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7">
            <a:extLst>
              <a:ext uri="{FF2B5EF4-FFF2-40B4-BE49-F238E27FC236}">
                <a16:creationId xmlns:a16="http://schemas.microsoft.com/office/drawing/2014/main" id="{83923D34-5757-4BF0-9F07-76B26BDCF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3553840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8055244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70201"/>
            <a:ext cx="2072116" cy="155879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53" y="573678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55" y="2207052"/>
            <a:ext cx="199222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4" y="381101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4855467"/>
            <a:ext cx="2072116" cy="646332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938206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374613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55" y="5501799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826" y="2207051"/>
            <a:ext cx="1992223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2450" y="573677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4816B4E-F532-4483-84C9-02F06B8EF1C1}"/>
              </a:ext>
            </a:extLst>
          </p:cNvPr>
          <p:cNvCxnSpPr>
            <a:cxnSpLocks/>
            <a:endCxn id="22" idx="0"/>
          </p:cNvCxnSpPr>
          <p:nvPr/>
        </p:nvCxnSpPr>
        <p:spPr>
          <a:xfrm flipH="1">
            <a:off x="7765588" y="3540973"/>
            <a:ext cx="15082" cy="27004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476" y="3811019"/>
            <a:ext cx="199222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ED620F46-1162-4CF7-9894-03420F6B7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3540973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10616283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70201"/>
            <a:ext cx="2072116" cy="155879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53" y="573678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55" y="2207052"/>
            <a:ext cx="199222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4" y="381101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4768233"/>
            <a:ext cx="2072116" cy="646332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938206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374613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FF73B30-CA71-4537-B293-1F5C82EC3C94}"/>
              </a:ext>
            </a:extLst>
          </p:cNvPr>
          <p:cNvSpPr txBox="1"/>
          <p:nvPr/>
        </p:nvSpPr>
        <p:spPr>
          <a:xfrm>
            <a:off x="2775026" y="4615040"/>
            <a:ext cx="1654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1</a:t>
            </a:r>
            <a:r>
              <a:rPr lang="en-US" baseline="30000" dirty="0"/>
              <a:t>st</a:t>
            </a:r>
            <a:r>
              <a:rPr lang="en-US" dirty="0"/>
              <a:t> Cousin Once Removed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C6776D0-D3B2-48AB-A3DF-F7BFF56AD4C9}"/>
              </a:ext>
            </a:extLst>
          </p:cNvPr>
          <p:cNvCxnSpPr>
            <a:cxnSpLocks/>
          </p:cNvCxnSpPr>
          <p:nvPr/>
        </p:nvCxnSpPr>
        <p:spPr>
          <a:xfrm flipV="1">
            <a:off x="2343495" y="4790828"/>
            <a:ext cx="475244" cy="14737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55" y="5501799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826" y="2207051"/>
            <a:ext cx="1992223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2450" y="573677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476" y="3811019"/>
            <a:ext cx="199222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FF251E8-DD7A-4BFA-8649-A826A9142E55}"/>
              </a:ext>
            </a:extLst>
          </p:cNvPr>
          <p:cNvCxnSpPr>
            <a:cxnSpLocks/>
          </p:cNvCxnSpPr>
          <p:nvPr/>
        </p:nvCxnSpPr>
        <p:spPr>
          <a:xfrm flipV="1">
            <a:off x="4207858" y="3937228"/>
            <a:ext cx="2864581" cy="75959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7">
            <a:extLst>
              <a:ext uri="{FF2B5EF4-FFF2-40B4-BE49-F238E27FC236}">
                <a16:creationId xmlns:a16="http://schemas.microsoft.com/office/drawing/2014/main" id="{0FC3DF92-FB0F-453F-A8A6-8F9ADBA54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908" y="3501322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27303159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70202"/>
            <a:ext cx="2072116" cy="155879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53" y="573678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55" y="2207052"/>
            <a:ext cx="199222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4" y="381101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4846490"/>
            <a:ext cx="2072116" cy="646332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938206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374613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55" y="5501799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826" y="2207051"/>
            <a:ext cx="1992223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2450" y="573677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476" y="3811019"/>
            <a:ext cx="199222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F4E388-0B4A-4CF8-949F-1EF7F57C468E}"/>
              </a:ext>
            </a:extLst>
          </p:cNvPr>
          <p:cNvSpPr txBox="1"/>
          <p:nvPr/>
        </p:nvSpPr>
        <p:spPr>
          <a:xfrm>
            <a:off x="7225471" y="4846490"/>
            <a:ext cx="1425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Cousins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1211EF-8D00-4B80-96C1-B7400A9BD953}"/>
              </a:ext>
            </a:extLst>
          </p:cNvPr>
          <p:cNvCxnSpPr>
            <a:cxnSpLocks/>
          </p:cNvCxnSpPr>
          <p:nvPr/>
        </p:nvCxnSpPr>
        <p:spPr>
          <a:xfrm flipV="1">
            <a:off x="6892788" y="4077211"/>
            <a:ext cx="179652" cy="50550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82AD200-09F6-4A3E-AEC7-96FCA107BE55}"/>
              </a:ext>
            </a:extLst>
          </p:cNvPr>
          <p:cNvCxnSpPr>
            <a:cxnSpLocks/>
          </p:cNvCxnSpPr>
          <p:nvPr/>
        </p:nvCxnSpPr>
        <p:spPr>
          <a:xfrm flipH="1" flipV="1">
            <a:off x="6192280" y="3991226"/>
            <a:ext cx="700507" cy="59149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C4AB1C0-8186-41F8-8A20-78AEC471D40E}"/>
              </a:ext>
            </a:extLst>
          </p:cNvPr>
          <p:cNvCxnSpPr>
            <a:cxnSpLocks/>
          </p:cNvCxnSpPr>
          <p:nvPr/>
        </p:nvCxnSpPr>
        <p:spPr>
          <a:xfrm flipH="1" flipV="1">
            <a:off x="6192280" y="4534411"/>
            <a:ext cx="700507" cy="5954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A9ED5EB-3E74-4AAD-8A4C-CCEBE9EC98C5}"/>
              </a:ext>
            </a:extLst>
          </p:cNvPr>
          <p:cNvCxnSpPr>
            <a:cxnSpLocks/>
          </p:cNvCxnSpPr>
          <p:nvPr/>
        </p:nvCxnSpPr>
        <p:spPr>
          <a:xfrm flipH="1">
            <a:off x="6192280" y="4592191"/>
            <a:ext cx="700507" cy="55412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0A43896-39A8-4DA7-80ED-7890F2DF10C2}"/>
              </a:ext>
            </a:extLst>
          </p:cNvPr>
          <p:cNvCxnSpPr>
            <a:cxnSpLocks/>
          </p:cNvCxnSpPr>
          <p:nvPr/>
        </p:nvCxnSpPr>
        <p:spPr>
          <a:xfrm flipH="1">
            <a:off x="6192279" y="4564872"/>
            <a:ext cx="700509" cy="100573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0FCCB66-2F31-47A1-AC6D-7E021FFDF408}"/>
              </a:ext>
            </a:extLst>
          </p:cNvPr>
          <p:cNvCxnSpPr>
            <a:cxnSpLocks/>
          </p:cNvCxnSpPr>
          <p:nvPr/>
        </p:nvCxnSpPr>
        <p:spPr>
          <a:xfrm flipH="1" flipV="1">
            <a:off x="6889700" y="4587315"/>
            <a:ext cx="408646" cy="375698"/>
          </a:xfrm>
          <a:prstGeom prst="straightConnector1">
            <a:avLst/>
          </a:prstGeom>
          <a:ln w="190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Box 7">
            <a:extLst>
              <a:ext uri="{FF2B5EF4-FFF2-40B4-BE49-F238E27FC236}">
                <a16:creationId xmlns:a16="http://schemas.microsoft.com/office/drawing/2014/main" id="{8DD5147F-FE2C-442E-8F83-869C5B6A5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3565123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11943764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70202"/>
            <a:ext cx="2072116" cy="155879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53" y="573678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55" y="2207052"/>
            <a:ext cx="199222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4" y="381101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4855467"/>
            <a:ext cx="2072116" cy="646332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938206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374613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55" y="5501799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826" y="2207051"/>
            <a:ext cx="1992223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381" y="573675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476" y="3811019"/>
            <a:ext cx="199222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5393" y="573677"/>
            <a:ext cx="1730376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7">
            <a:extLst>
              <a:ext uri="{FF2B5EF4-FFF2-40B4-BE49-F238E27FC236}">
                <a16:creationId xmlns:a16="http://schemas.microsoft.com/office/drawing/2014/main" id="{53AF6328-20AD-417D-966E-DBE388DBE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3553840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28765241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70202"/>
            <a:ext cx="2072116" cy="1496086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53" y="573678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55" y="2207052"/>
            <a:ext cx="199222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4" y="381101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710" y="4671962"/>
            <a:ext cx="2072116" cy="646332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938206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93" y="4374613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55" y="5501799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826" y="2207051"/>
            <a:ext cx="1992223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381" y="573675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476" y="3811019"/>
            <a:ext cx="199222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5393" y="573677"/>
            <a:ext cx="1730376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5E6A2A6-D00D-44B2-8520-E11711BF6D7F}"/>
              </a:ext>
            </a:extLst>
          </p:cNvPr>
          <p:cNvCxnSpPr>
            <a:cxnSpLocks/>
            <a:stCxn id="23" idx="2"/>
            <a:endCxn id="17" idx="0"/>
          </p:cNvCxnSpPr>
          <p:nvPr/>
        </p:nvCxnSpPr>
        <p:spPr>
          <a:xfrm flipH="1">
            <a:off x="10913533" y="1920464"/>
            <a:ext cx="87048" cy="34072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2261186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id="{BF8980BD-B3A4-49A9-B68C-A2D62714E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710" y="3430209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19435026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70202"/>
            <a:ext cx="2072116" cy="155879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53" y="573678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2214238"/>
            <a:ext cx="199222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3850890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4841668"/>
            <a:ext cx="2072116" cy="646332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97807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414485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666" y="5541671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2230407"/>
            <a:ext cx="1992223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381" y="573675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3850891"/>
            <a:ext cx="199222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5393" y="573677"/>
            <a:ext cx="1730376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2261186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A747C7A1-2F2E-4E94-892A-78FDC4840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3546418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23936927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70201"/>
            <a:ext cx="2072116" cy="155879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53" y="573678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2214238"/>
            <a:ext cx="199222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3850890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4816382"/>
            <a:ext cx="2072116" cy="646332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97807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414485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666" y="5541671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2230407"/>
            <a:ext cx="1992223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381" y="573675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3850891"/>
            <a:ext cx="199222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5393" y="573677"/>
            <a:ext cx="1730376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2261186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5E6A2A6-D00D-44B2-8520-E11711BF6D7F}"/>
              </a:ext>
            </a:extLst>
          </p:cNvPr>
          <p:cNvCxnSpPr>
            <a:cxnSpLocks/>
          </p:cNvCxnSpPr>
          <p:nvPr/>
        </p:nvCxnSpPr>
        <p:spPr>
          <a:xfrm flipV="1">
            <a:off x="8834663" y="3195030"/>
            <a:ext cx="1300730" cy="242893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Box 7">
            <a:extLst>
              <a:ext uri="{FF2B5EF4-FFF2-40B4-BE49-F238E27FC236}">
                <a16:creationId xmlns:a16="http://schemas.microsoft.com/office/drawing/2014/main" id="{EA7806E9-6433-45DE-9064-E408D70B3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3522042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4837281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70201"/>
            <a:ext cx="2072116" cy="1599653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53" y="573678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2214238"/>
            <a:ext cx="199222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3850890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4835091"/>
            <a:ext cx="2072116" cy="646332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97807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414485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666" y="5541671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2230407"/>
            <a:ext cx="1992223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381" y="573675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3850891"/>
            <a:ext cx="199222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5393" y="573677"/>
            <a:ext cx="1730376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2261186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499075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4391853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380302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558110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740B1F1-2598-45DA-B126-BDF52C17841A}"/>
              </a:ext>
            </a:extLst>
          </p:cNvPr>
          <p:cNvCxnSpPr>
            <a:cxnSpLocks/>
          </p:cNvCxnSpPr>
          <p:nvPr/>
        </p:nvCxnSpPr>
        <p:spPr>
          <a:xfrm>
            <a:off x="10135389" y="3484093"/>
            <a:ext cx="489453" cy="46482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6E20441-62E2-4701-98B4-AAE571BE225E}"/>
              </a:ext>
            </a:extLst>
          </p:cNvPr>
          <p:cNvCxnSpPr>
            <a:cxnSpLocks/>
          </p:cNvCxnSpPr>
          <p:nvPr/>
        </p:nvCxnSpPr>
        <p:spPr>
          <a:xfrm>
            <a:off x="10135390" y="3469854"/>
            <a:ext cx="489452" cy="103145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FD24593-FB99-4AD9-8353-E4C94885AE70}"/>
              </a:ext>
            </a:extLst>
          </p:cNvPr>
          <p:cNvCxnSpPr>
            <a:cxnSpLocks/>
          </p:cNvCxnSpPr>
          <p:nvPr/>
        </p:nvCxnSpPr>
        <p:spPr>
          <a:xfrm>
            <a:off x="10135392" y="3469854"/>
            <a:ext cx="416622" cy="166605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C7D00C2-656F-46F9-9BE2-AA780FFD435A}"/>
              </a:ext>
            </a:extLst>
          </p:cNvPr>
          <p:cNvCxnSpPr>
            <a:cxnSpLocks/>
          </p:cNvCxnSpPr>
          <p:nvPr/>
        </p:nvCxnSpPr>
        <p:spPr>
          <a:xfrm>
            <a:off x="10135391" y="3469854"/>
            <a:ext cx="416623" cy="22927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Box 7">
            <a:extLst>
              <a:ext uri="{FF2B5EF4-FFF2-40B4-BE49-F238E27FC236}">
                <a16:creationId xmlns:a16="http://schemas.microsoft.com/office/drawing/2014/main" id="{76D98D7F-3DFB-4936-9CE2-194E10B74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3556364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2984065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3">
            <a:extLst>
              <a:ext uri="{FF2B5EF4-FFF2-40B4-BE49-F238E27FC236}">
                <a16:creationId xmlns:a16="http://schemas.microsoft.com/office/drawing/2014/main" id="{BBC3BA88-A634-4176-B389-0671A8424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810" y="1442868"/>
            <a:ext cx="2601206" cy="64037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Andreas (Andrew)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About 1 December 1702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Steinbach, Germany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29881A-A759-4B10-B66E-60773AB227A5}"/>
              </a:ext>
            </a:extLst>
          </p:cNvPr>
          <p:cNvSpPr txBox="1"/>
          <p:nvPr/>
        </p:nvSpPr>
        <p:spPr>
          <a:xfrm>
            <a:off x="1412356" y="863091"/>
            <a:ext cx="208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Pioneer to America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660F4C0-EEBA-4BA4-BB34-B891B4316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073" y="119697"/>
            <a:ext cx="7083738" cy="6618606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73B5A798-2BB9-4A5D-B868-FB38B339D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59" y="3623923"/>
            <a:ext cx="2601206" cy="40485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Immigrated 1732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North Hampton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PA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B44B4FC3-9DB6-497E-A052-A21360148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59" y="2163841"/>
            <a:ext cx="2601206" cy="13728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Married 6 May 1722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Feuchtwangen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Bavaria, Germany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Maria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Margaretha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Fischer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Born in Germany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Died in Germany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Before Andreas Came to America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315D6C-CB27-4945-BB55-D916677CC0A9}"/>
              </a:ext>
            </a:extLst>
          </p:cNvPr>
          <p:cNvCxnSpPr>
            <a:cxnSpLocks/>
          </p:cNvCxnSpPr>
          <p:nvPr/>
        </p:nvCxnSpPr>
        <p:spPr>
          <a:xfrm flipV="1">
            <a:off x="3492470" y="1041621"/>
            <a:ext cx="1564560" cy="271139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1165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70202"/>
            <a:ext cx="2072116" cy="155879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53" y="573678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2214238"/>
            <a:ext cx="199222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3850890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4777326"/>
            <a:ext cx="2072116" cy="646332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97807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414485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666" y="5541671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2230407"/>
            <a:ext cx="1992223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381" y="573675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3850891"/>
            <a:ext cx="199222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5393" y="573677"/>
            <a:ext cx="1730376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2261186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499075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4391853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380302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558110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740B1F1-2598-45DA-B126-BDF52C17841A}"/>
              </a:ext>
            </a:extLst>
          </p:cNvPr>
          <p:cNvCxnSpPr>
            <a:cxnSpLocks/>
          </p:cNvCxnSpPr>
          <p:nvPr/>
        </p:nvCxnSpPr>
        <p:spPr>
          <a:xfrm>
            <a:off x="9690594" y="3690755"/>
            <a:ext cx="934248" cy="25815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6E20441-62E2-4701-98B4-AAE571BE225E}"/>
              </a:ext>
            </a:extLst>
          </p:cNvPr>
          <p:cNvCxnSpPr>
            <a:cxnSpLocks/>
          </p:cNvCxnSpPr>
          <p:nvPr/>
        </p:nvCxnSpPr>
        <p:spPr>
          <a:xfrm>
            <a:off x="9690595" y="3671166"/>
            <a:ext cx="934247" cy="83014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FD24593-FB99-4AD9-8353-E4C94885AE70}"/>
              </a:ext>
            </a:extLst>
          </p:cNvPr>
          <p:cNvCxnSpPr>
            <a:cxnSpLocks/>
          </p:cNvCxnSpPr>
          <p:nvPr/>
        </p:nvCxnSpPr>
        <p:spPr>
          <a:xfrm>
            <a:off x="9704681" y="3690755"/>
            <a:ext cx="847333" cy="144515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C7D00C2-656F-46F9-9BE2-AA780FFD435A}"/>
              </a:ext>
            </a:extLst>
          </p:cNvPr>
          <p:cNvCxnSpPr>
            <a:cxnSpLocks/>
          </p:cNvCxnSpPr>
          <p:nvPr/>
        </p:nvCxnSpPr>
        <p:spPr>
          <a:xfrm>
            <a:off x="9690596" y="3690755"/>
            <a:ext cx="861418" cy="207181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7F42E75-98A4-47B1-8478-35A70CE05E86}"/>
              </a:ext>
            </a:extLst>
          </p:cNvPr>
          <p:cNvCxnSpPr>
            <a:cxnSpLocks/>
          </p:cNvCxnSpPr>
          <p:nvPr/>
        </p:nvCxnSpPr>
        <p:spPr>
          <a:xfrm flipH="1">
            <a:off x="7988055" y="3653113"/>
            <a:ext cx="942801" cy="90010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8D8BAED-314F-4F10-896F-DF9AA0125005}"/>
              </a:ext>
            </a:extLst>
          </p:cNvPr>
          <p:cNvCxnSpPr>
            <a:cxnSpLocks/>
          </p:cNvCxnSpPr>
          <p:nvPr/>
        </p:nvCxnSpPr>
        <p:spPr>
          <a:xfrm flipH="1">
            <a:off x="8051575" y="3672702"/>
            <a:ext cx="893368" cy="33285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41D1D7C-DA7E-47D7-8D68-4CF198FE6D69}"/>
              </a:ext>
            </a:extLst>
          </p:cNvPr>
          <p:cNvCxnSpPr>
            <a:cxnSpLocks/>
          </p:cNvCxnSpPr>
          <p:nvPr/>
        </p:nvCxnSpPr>
        <p:spPr>
          <a:xfrm flipH="1">
            <a:off x="6175235" y="3672702"/>
            <a:ext cx="2755622" cy="27621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DED8AD9-1805-4864-B942-4C7C6EB043A9}"/>
              </a:ext>
            </a:extLst>
          </p:cNvPr>
          <p:cNvCxnSpPr>
            <a:cxnSpLocks/>
          </p:cNvCxnSpPr>
          <p:nvPr/>
        </p:nvCxnSpPr>
        <p:spPr>
          <a:xfrm>
            <a:off x="8909068" y="3671166"/>
            <a:ext cx="779112" cy="11932"/>
          </a:xfrm>
          <a:prstGeom prst="straightConnector1">
            <a:avLst/>
          </a:prstGeom>
          <a:ln w="190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3DA6480-8B31-4898-AB53-43E32520C495}"/>
              </a:ext>
            </a:extLst>
          </p:cNvPr>
          <p:cNvCxnSpPr>
            <a:cxnSpLocks/>
          </p:cNvCxnSpPr>
          <p:nvPr/>
        </p:nvCxnSpPr>
        <p:spPr>
          <a:xfrm flipH="1">
            <a:off x="8051574" y="3679658"/>
            <a:ext cx="857494" cy="145624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8197F1D2-18E5-4205-A49C-9B7325DC0370}"/>
              </a:ext>
            </a:extLst>
          </p:cNvPr>
          <p:cNvSpPr txBox="1"/>
          <p:nvPr/>
        </p:nvSpPr>
        <p:spPr>
          <a:xfrm>
            <a:off x="8825494" y="3073732"/>
            <a:ext cx="117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Cousins</a:t>
            </a:r>
          </a:p>
          <a:p>
            <a:r>
              <a:rPr lang="en-US" dirty="0"/>
              <a:t>Once Removed</a:t>
            </a:r>
          </a:p>
        </p:txBody>
      </p:sp>
      <p:sp>
        <p:nvSpPr>
          <p:cNvPr id="58" name="Text Box 7">
            <a:extLst>
              <a:ext uri="{FF2B5EF4-FFF2-40B4-BE49-F238E27FC236}">
                <a16:creationId xmlns:a16="http://schemas.microsoft.com/office/drawing/2014/main" id="{DCDD39AC-2100-44F1-8BC9-190495C8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9" y="3514247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19815845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1870202"/>
            <a:ext cx="2072116" cy="155879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53" y="573678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2214238"/>
            <a:ext cx="199222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3850890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4863019"/>
            <a:ext cx="2072116" cy="646332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97807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414485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666" y="5541671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2230407"/>
            <a:ext cx="1992223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381" y="573675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3850891"/>
            <a:ext cx="199222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5393" y="573677"/>
            <a:ext cx="1730376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2261186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499075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4391853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380302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558110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740B1F1-2598-45DA-B126-BDF52C17841A}"/>
              </a:ext>
            </a:extLst>
          </p:cNvPr>
          <p:cNvCxnSpPr>
            <a:cxnSpLocks/>
          </p:cNvCxnSpPr>
          <p:nvPr/>
        </p:nvCxnSpPr>
        <p:spPr>
          <a:xfrm>
            <a:off x="9690594" y="3690755"/>
            <a:ext cx="934248" cy="25815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6E20441-62E2-4701-98B4-AAE571BE225E}"/>
              </a:ext>
            </a:extLst>
          </p:cNvPr>
          <p:cNvCxnSpPr>
            <a:cxnSpLocks/>
          </p:cNvCxnSpPr>
          <p:nvPr/>
        </p:nvCxnSpPr>
        <p:spPr>
          <a:xfrm>
            <a:off x="9690595" y="3671166"/>
            <a:ext cx="934247" cy="83014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FD24593-FB99-4AD9-8353-E4C94885AE70}"/>
              </a:ext>
            </a:extLst>
          </p:cNvPr>
          <p:cNvCxnSpPr>
            <a:cxnSpLocks/>
          </p:cNvCxnSpPr>
          <p:nvPr/>
        </p:nvCxnSpPr>
        <p:spPr>
          <a:xfrm>
            <a:off x="9704681" y="3690755"/>
            <a:ext cx="847333" cy="144515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C7D00C2-656F-46F9-9BE2-AA780FFD435A}"/>
              </a:ext>
            </a:extLst>
          </p:cNvPr>
          <p:cNvCxnSpPr>
            <a:cxnSpLocks/>
          </p:cNvCxnSpPr>
          <p:nvPr/>
        </p:nvCxnSpPr>
        <p:spPr>
          <a:xfrm>
            <a:off x="9690596" y="3690755"/>
            <a:ext cx="861418" cy="207181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7F42E75-98A4-47B1-8478-35A70CE05E86}"/>
              </a:ext>
            </a:extLst>
          </p:cNvPr>
          <p:cNvCxnSpPr>
            <a:cxnSpLocks/>
          </p:cNvCxnSpPr>
          <p:nvPr/>
        </p:nvCxnSpPr>
        <p:spPr>
          <a:xfrm flipH="1">
            <a:off x="7988055" y="3653113"/>
            <a:ext cx="942801" cy="90010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8D8BAED-314F-4F10-896F-DF9AA0125005}"/>
              </a:ext>
            </a:extLst>
          </p:cNvPr>
          <p:cNvCxnSpPr>
            <a:cxnSpLocks/>
          </p:cNvCxnSpPr>
          <p:nvPr/>
        </p:nvCxnSpPr>
        <p:spPr>
          <a:xfrm flipH="1">
            <a:off x="8051575" y="3672702"/>
            <a:ext cx="893368" cy="33285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41D1D7C-DA7E-47D7-8D68-4CF198FE6D69}"/>
              </a:ext>
            </a:extLst>
          </p:cNvPr>
          <p:cNvCxnSpPr>
            <a:cxnSpLocks/>
          </p:cNvCxnSpPr>
          <p:nvPr/>
        </p:nvCxnSpPr>
        <p:spPr>
          <a:xfrm flipH="1">
            <a:off x="6175235" y="3672702"/>
            <a:ext cx="2755622" cy="27621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DED8AD9-1805-4864-B942-4C7C6EB043A9}"/>
              </a:ext>
            </a:extLst>
          </p:cNvPr>
          <p:cNvCxnSpPr>
            <a:cxnSpLocks/>
          </p:cNvCxnSpPr>
          <p:nvPr/>
        </p:nvCxnSpPr>
        <p:spPr>
          <a:xfrm>
            <a:off x="8909068" y="3671166"/>
            <a:ext cx="779112" cy="11932"/>
          </a:xfrm>
          <a:prstGeom prst="straightConnector1">
            <a:avLst/>
          </a:prstGeom>
          <a:ln w="190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3DA6480-8B31-4898-AB53-43E32520C495}"/>
              </a:ext>
            </a:extLst>
          </p:cNvPr>
          <p:cNvCxnSpPr>
            <a:cxnSpLocks/>
          </p:cNvCxnSpPr>
          <p:nvPr/>
        </p:nvCxnSpPr>
        <p:spPr>
          <a:xfrm flipH="1">
            <a:off x="8051574" y="3679658"/>
            <a:ext cx="857494" cy="145624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8197F1D2-18E5-4205-A49C-9B7325DC0370}"/>
              </a:ext>
            </a:extLst>
          </p:cNvPr>
          <p:cNvSpPr txBox="1"/>
          <p:nvPr/>
        </p:nvSpPr>
        <p:spPr>
          <a:xfrm>
            <a:off x="8825494" y="3073732"/>
            <a:ext cx="117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Cousins</a:t>
            </a:r>
          </a:p>
          <a:p>
            <a:r>
              <a:rPr lang="en-US" dirty="0"/>
              <a:t>Once Removed</a:t>
            </a:r>
          </a:p>
        </p:txBody>
      </p:sp>
      <p:sp>
        <p:nvSpPr>
          <p:cNvPr id="34" name="Text Box 7">
            <a:extLst>
              <a:ext uri="{FF2B5EF4-FFF2-40B4-BE49-F238E27FC236}">
                <a16:creationId xmlns:a16="http://schemas.microsoft.com/office/drawing/2014/main" id="{2BC2C199-0DA4-41A3-8E8D-603F613D3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30" y="3548831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25139157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Box 12">
            <a:extLst>
              <a:ext uri="{FF2B5EF4-FFF2-40B4-BE49-F238E27FC236}">
                <a16:creationId xmlns:a16="http://schemas.microsoft.com/office/drawing/2014/main" id="{60F03453-CBAF-42C8-9D63-C47727BB9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148" y="3932945"/>
            <a:ext cx="2072116" cy="79333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53" y="573678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2214238"/>
            <a:ext cx="199222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3850890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97807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414485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666" y="5541671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2230407"/>
            <a:ext cx="1992223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381" y="573675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3850891"/>
            <a:ext cx="199222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5393" y="573677"/>
            <a:ext cx="1730376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2261186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499075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4391853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380302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558110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53D8C5C-7DCF-47F9-B60D-B1CAC74877AE}"/>
              </a:ext>
            </a:extLst>
          </p:cNvPr>
          <p:cNvCxnSpPr>
            <a:cxnSpLocks/>
          </p:cNvCxnSpPr>
          <p:nvPr/>
        </p:nvCxnSpPr>
        <p:spPr>
          <a:xfrm flipV="1">
            <a:off x="2338598" y="4199766"/>
            <a:ext cx="2913133" cy="43697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F1A9F39-6400-4E1C-8BD4-49B7346FD439}"/>
              </a:ext>
            </a:extLst>
          </p:cNvPr>
          <p:cNvCxnSpPr>
            <a:cxnSpLocks/>
          </p:cNvCxnSpPr>
          <p:nvPr/>
        </p:nvCxnSpPr>
        <p:spPr>
          <a:xfrm flipV="1">
            <a:off x="2338598" y="2480884"/>
            <a:ext cx="2638699" cy="215585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F287D92-0E7F-41A4-83A2-E868B6C55DBA}"/>
              </a:ext>
            </a:extLst>
          </p:cNvPr>
          <p:cNvCxnSpPr>
            <a:cxnSpLocks/>
          </p:cNvCxnSpPr>
          <p:nvPr/>
        </p:nvCxnSpPr>
        <p:spPr>
          <a:xfrm flipV="1">
            <a:off x="2338598" y="762001"/>
            <a:ext cx="3647468" cy="387473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3">
            <a:extLst>
              <a:ext uri="{FF2B5EF4-FFF2-40B4-BE49-F238E27FC236}">
                <a16:creationId xmlns:a16="http://schemas.microsoft.com/office/drawing/2014/main" id="{66400923-1D33-4BD6-8163-0BD3FDA49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148" y="1005324"/>
            <a:ext cx="2072116" cy="155879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 Box 7">
            <a:extLst>
              <a:ext uri="{FF2B5EF4-FFF2-40B4-BE49-F238E27FC236}">
                <a16:creationId xmlns:a16="http://schemas.microsoft.com/office/drawing/2014/main" id="{38AC0DB8-2776-4AAF-A80D-3438A6D8D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83" y="2647360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37682909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A022E7-BF94-4166-A674-7E895B1FD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94" y="0"/>
            <a:ext cx="10406011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FBC9515-3495-4506-8EB1-91961FE26932}"/>
              </a:ext>
            </a:extLst>
          </p:cNvPr>
          <p:cNvCxnSpPr/>
          <p:nvPr/>
        </p:nvCxnSpPr>
        <p:spPr>
          <a:xfrm>
            <a:off x="6344239" y="207390"/>
            <a:ext cx="1442301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9929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688" y="1014923"/>
            <a:ext cx="2072116" cy="152671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53" y="573678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2214238"/>
            <a:ext cx="199222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3850890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7" y="3948913"/>
            <a:ext cx="2072116" cy="1018206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97807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414485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666" y="5541671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2230407"/>
            <a:ext cx="1992223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381" y="573675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3850891"/>
            <a:ext cx="199222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5393" y="573677"/>
            <a:ext cx="1730376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2261186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499075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4391853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380302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558110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53D8C5C-7DCF-47F9-B60D-B1CAC74877AE}"/>
              </a:ext>
            </a:extLst>
          </p:cNvPr>
          <p:cNvCxnSpPr>
            <a:cxnSpLocks/>
          </p:cNvCxnSpPr>
          <p:nvPr/>
        </p:nvCxnSpPr>
        <p:spPr>
          <a:xfrm flipV="1">
            <a:off x="2403335" y="3236814"/>
            <a:ext cx="2573267" cy="159388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A8CF3A-4024-4BD4-A6D0-5D14B3AF67D4}"/>
              </a:ext>
            </a:extLst>
          </p:cNvPr>
          <p:cNvCxnSpPr>
            <a:cxnSpLocks/>
          </p:cNvCxnSpPr>
          <p:nvPr/>
        </p:nvCxnSpPr>
        <p:spPr>
          <a:xfrm flipV="1">
            <a:off x="2401112" y="710097"/>
            <a:ext cx="6092067" cy="412060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7">
            <a:extLst>
              <a:ext uri="{FF2B5EF4-FFF2-40B4-BE49-F238E27FC236}">
                <a16:creationId xmlns:a16="http://schemas.microsoft.com/office/drawing/2014/main" id="{41920482-171E-4AD1-9CD7-7A944E978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826" y="2658839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28064504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low confidence">
            <a:extLst>
              <a:ext uri="{FF2B5EF4-FFF2-40B4-BE49-F238E27FC236}">
                <a16:creationId xmlns:a16="http://schemas.microsoft.com/office/drawing/2014/main" id="{995EF7DF-8525-42BA-8AAA-1A90AA7A8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34" y="0"/>
            <a:ext cx="10398332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FCDC568-764E-4AC4-AAC3-3DDC893A7D60}"/>
              </a:ext>
            </a:extLst>
          </p:cNvPr>
          <p:cNvCxnSpPr/>
          <p:nvPr/>
        </p:nvCxnSpPr>
        <p:spPr>
          <a:xfrm>
            <a:off x="6344239" y="207390"/>
            <a:ext cx="1442301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4467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8" y="1077294"/>
            <a:ext cx="2072116" cy="1536434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53" y="573678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2214238"/>
            <a:ext cx="199222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3850890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7" y="3948913"/>
            <a:ext cx="2072116" cy="116525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McJunkin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  <a:endParaRPr lang="en-US" altLang="en-US" sz="12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97807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414485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666" y="5541671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2230407"/>
            <a:ext cx="1992223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381" y="573675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3850891"/>
            <a:ext cx="199222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5393" y="573677"/>
            <a:ext cx="1730376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2261186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499075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4391853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380302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558110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A8CF3A-4024-4BD4-A6D0-5D14B3AF67D4}"/>
              </a:ext>
            </a:extLst>
          </p:cNvPr>
          <p:cNvCxnSpPr>
            <a:cxnSpLocks/>
          </p:cNvCxnSpPr>
          <p:nvPr/>
        </p:nvCxnSpPr>
        <p:spPr>
          <a:xfrm flipV="1">
            <a:off x="2473702" y="1594133"/>
            <a:ext cx="3433484" cy="338394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7">
            <a:extLst>
              <a:ext uri="{FF2B5EF4-FFF2-40B4-BE49-F238E27FC236}">
                <a16:creationId xmlns:a16="http://schemas.microsoft.com/office/drawing/2014/main" id="{A2EF6CFB-63DD-4DA4-9D02-E55897D27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7" y="2697189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31305422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112111-042C-45AD-B336-6CB69CFB8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386"/>
            <a:ext cx="12192000" cy="626122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304008D-D7A0-4B6E-8CE9-3B8F31095B1A}"/>
              </a:ext>
            </a:extLst>
          </p:cNvPr>
          <p:cNvCxnSpPr/>
          <p:nvPr/>
        </p:nvCxnSpPr>
        <p:spPr>
          <a:xfrm>
            <a:off x="6589336" y="527901"/>
            <a:ext cx="1442301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8542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8" y="1077294"/>
            <a:ext cx="2072116" cy="152834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53" y="573678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2214238"/>
            <a:ext cx="199222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5" y="3850890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Text Box 12">
            <a:extLst>
              <a:ext uri="{FF2B5EF4-FFF2-40B4-BE49-F238E27FC236}">
                <a16:creationId xmlns:a16="http://schemas.microsoft.com/office/drawing/2014/main" id="{FD1528EC-BB99-4791-B81B-17DAB30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7" y="3948913"/>
            <a:ext cx="2072116" cy="1375646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McJunkin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  <a:endParaRPr lang="en-US" altLang="en-US" sz="12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Autosomal DNA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978078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504" y="4414485"/>
            <a:ext cx="199222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666" y="5541671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2230407"/>
            <a:ext cx="1992223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381" y="573675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950" y="3850891"/>
            <a:ext cx="199222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5393" y="573677"/>
            <a:ext cx="1730376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2261186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499075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4391853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380302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296" y="558110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A8CF3A-4024-4BD4-A6D0-5D14B3AF67D4}"/>
              </a:ext>
            </a:extLst>
          </p:cNvPr>
          <p:cNvCxnSpPr>
            <a:cxnSpLocks/>
          </p:cNvCxnSpPr>
          <p:nvPr/>
        </p:nvCxnSpPr>
        <p:spPr>
          <a:xfrm flipV="1">
            <a:off x="2375078" y="1533441"/>
            <a:ext cx="6153924" cy="365274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7">
            <a:extLst>
              <a:ext uri="{FF2B5EF4-FFF2-40B4-BE49-F238E27FC236}">
                <a16:creationId xmlns:a16="http://schemas.microsoft.com/office/drawing/2014/main" id="{1CD5ED56-DEB9-49F3-AE86-5A3C45AB8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27" y="2688358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2133359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451636A7-1991-4BAA-B9F1-AB9370CDC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27" y="0"/>
            <a:ext cx="10644346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3963634-3E2B-4C37-BBB2-1A740D59361A}"/>
              </a:ext>
            </a:extLst>
          </p:cNvPr>
          <p:cNvCxnSpPr/>
          <p:nvPr/>
        </p:nvCxnSpPr>
        <p:spPr>
          <a:xfrm>
            <a:off x="6372520" y="197963"/>
            <a:ext cx="1442301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006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3">
            <a:extLst>
              <a:ext uri="{FF2B5EF4-FFF2-40B4-BE49-F238E27FC236}">
                <a16:creationId xmlns:a16="http://schemas.microsoft.com/office/drawing/2014/main" id="{BBC3BA88-A634-4176-B389-0671A8424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227" y="1283732"/>
            <a:ext cx="2601206" cy="63253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Andreas (Andrew)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About 1 December 1702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Steinbach, Germany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29881A-A759-4B10-B66E-60773AB227A5}"/>
              </a:ext>
            </a:extLst>
          </p:cNvPr>
          <p:cNvSpPr txBox="1"/>
          <p:nvPr/>
        </p:nvSpPr>
        <p:spPr>
          <a:xfrm>
            <a:off x="1412356" y="863091"/>
            <a:ext cx="208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Pioneer to America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660F4C0-EEBA-4BA4-BB34-B891B4316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073" y="119697"/>
            <a:ext cx="7083738" cy="6618606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60274338-590C-41C7-ABEF-7B3602B18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227" y="3463305"/>
            <a:ext cx="2601206" cy="45404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Immigrated 1732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North Hampton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PA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DED700C3-EAAC-446E-B2A7-02A379933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227" y="4001369"/>
            <a:ext cx="2601206" cy="65282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Received Land Grant and Settled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Around 1747 Killian’s Creek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Today Catawba County, NC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7A75827-8B22-4372-AAE5-7EA4D07D9C92}"/>
              </a:ext>
            </a:extLst>
          </p:cNvPr>
          <p:cNvCxnSpPr>
            <a:cxnSpLocks/>
          </p:cNvCxnSpPr>
          <p:nvPr/>
        </p:nvCxnSpPr>
        <p:spPr>
          <a:xfrm flipV="1">
            <a:off x="3596498" y="1399431"/>
            <a:ext cx="1468483" cy="292835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3">
            <a:extLst>
              <a:ext uri="{FF2B5EF4-FFF2-40B4-BE49-F238E27FC236}">
                <a16:creationId xmlns:a16="http://schemas.microsoft.com/office/drawing/2014/main" id="{B11F4813-7ECB-4DDB-A921-7F1A82504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227" y="2006473"/>
            <a:ext cx="2601206" cy="13728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Married 6 May 1722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Feuchtwangen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Bavaria, Germany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Maria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Margaretha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Fischer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Born in Germany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Died in Germany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Before Andreas Came to America </a:t>
            </a:r>
          </a:p>
        </p:txBody>
      </p:sp>
    </p:spTree>
    <p:extLst>
      <p:ext uri="{BB962C8B-B14F-4D97-AF65-F5344CB8AC3E}">
        <p14:creationId xmlns:p14="http://schemas.microsoft.com/office/powerpoint/2010/main" val="9814221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22" y="1505645"/>
            <a:ext cx="2072116" cy="1521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5929" y="162203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1757018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334259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4470449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390685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5034042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8871" y="1752400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118" y="162202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213" y="3342598"/>
            <a:ext cx="163943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3" y="20113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3" y="1751540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58789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4991655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3" y="4372573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6184125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22" y="4391853"/>
            <a:ext cx="2072116" cy="137776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McJunkin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  <a:endParaRPr lang="en-US" altLang="en-US" sz="12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Autosomal DNA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06BAED79-8B56-41D4-B2A6-9D8CF0DE8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943" y="5160747"/>
            <a:ext cx="3086100" cy="11870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2C4F97-385A-4CC5-A5DE-20F0F4DC27AB}"/>
              </a:ext>
            </a:extLst>
          </p:cNvPr>
          <p:cNvSpPr txBox="1"/>
          <p:nvPr/>
        </p:nvSpPr>
        <p:spPr>
          <a:xfrm>
            <a:off x="3188533" y="6361345"/>
            <a:ext cx="2636379" cy="382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29 July 1897 Gaffney, SC</a:t>
            </a:r>
          </a:p>
        </p:txBody>
      </p:sp>
      <p:sp>
        <p:nvSpPr>
          <p:cNvPr id="30" name="Text Box 7">
            <a:extLst>
              <a:ext uri="{FF2B5EF4-FFF2-40B4-BE49-F238E27FC236}">
                <a16:creationId xmlns:a16="http://schemas.microsoft.com/office/drawing/2014/main" id="{1863280C-A737-4ADA-AA89-00D2A3819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22" y="3125397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9497853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22" y="1463475"/>
            <a:ext cx="2072116" cy="158364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5929" y="162203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1757018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334259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4470449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390685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5034042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8871" y="1752400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118" y="162202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213" y="3342598"/>
            <a:ext cx="163943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3" y="20113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3" y="1751540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58789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4991655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3" y="4372573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6184125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22" y="4391853"/>
            <a:ext cx="2072116" cy="1337307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McJunkin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  <a:endParaRPr lang="en-US" altLang="en-US" sz="12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Autosomal DNA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06BAED79-8B56-41D4-B2A6-9D8CF0DE8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204" y="5181997"/>
            <a:ext cx="3086100" cy="1187094"/>
          </a:xfrm>
          <a:prstGeom prst="rect">
            <a:avLst/>
          </a:prstGeom>
        </p:spPr>
      </p:pic>
      <p:sp>
        <p:nvSpPr>
          <p:cNvPr id="28" name="Text Box 19">
            <a:extLst>
              <a:ext uri="{FF2B5EF4-FFF2-40B4-BE49-F238E27FC236}">
                <a16:creationId xmlns:a16="http://schemas.microsoft.com/office/drawing/2014/main" id="{09021E19-18D6-4E42-93B1-64C97035D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4793" y="3342598"/>
            <a:ext cx="1788895" cy="767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2C4F97-385A-4CC5-A5DE-20F0F4DC27AB}"/>
              </a:ext>
            </a:extLst>
          </p:cNvPr>
          <p:cNvSpPr txBox="1"/>
          <p:nvPr/>
        </p:nvSpPr>
        <p:spPr>
          <a:xfrm>
            <a:off x="3207794" y="6382595"/>
            <a:ext cx="2636379" cy="382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29 July 1897 Gaffney, SC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EDF2041-3F11-4265-8D81-BF90A397F2B6}"/>
              </a:ext>
            </a:extLst>
          </p:cNvPr>
          <p:cNvCxnSpPr>
            <a:cxnSpLocks/>
          </p:cNvCxnSpPr>
          <p:nvPr/>
        </p:nvCxnSpPr>
        <p:spPr>
          <a:xfrm flipH="1" flipV="1">
            <a:off x="3754704" y="3550705"/>
            <a:ext cx="404702" cy="161778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A713799-84DB-4B81-A2A5-8EE33A5FBDFA}"/>
              </a:ext>
            </a:extLst>
          </p:cNvPr>
          <p:cNvCxnSpPr>
            <a:cxnSpLocks/>
          </p:cNvCxnSpPr>
          <p:nvPr/>
        </p:nvCxnSpPr>
        <p:spPr>
          <a:xfrm flipH="1" flipV="1">
            <a:off x="5136200" y="3557458"/>
            <a:ext cx="447630" cy="161103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7">
            <a:extLst>
              <a:ext uri="{FF2B5EF4-FFF2-40B4-BE49-F238E27FC236}">
                <a16:creationId xmlns:a16="http://schemas.microsoft.com/office/drawing/2014/main" id="{AF997E3A-D964-4CC1-95E5-57629D186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22" y="3156605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24671145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22" y="1515541"/>
            <a:ext cx="2040479" cy="1521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5929" y="162203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1757018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334259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4470449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390685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5034042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8871" y="1752400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118" y="162202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213" y="3342598"/>
            <a:ext cx="163943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3" y="20113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3" y="1751540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58789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4991655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3" y="4372573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6184125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22" y="4391853"/>
            <a:ext cx="2072116" cy="168633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McJunkin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  <a:endParaRPr lang="en-US" altLang="en-US" sz="12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Autosomal DNA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06BAED79-8B56-41D4-B2A6-9D8CF0DE8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204" y="5181997"/>
            <a:ext cx="3086100" cy="1187094"/>
          </a:xfrm>
          <a:prstGeom prst="rect">
            <a:avLst/>
          </a:prstGeom>
        </p:spPr>
      </p:pic>
      <p:sp>
        <p:nvSpPr>
          <p:cNvPr id="28" name="Text Box 19">
            <a:extLst>
              <a:ext uri="{FF2B5EF4-FFF2-40B4-BE49-F238E27FC236}">
                <a16:creationId xmlns:a16="http://schemas.microsoft.com/office/drawing/2014/main" id="{09021E19-18D6-4E42-93B1-64C97035D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2324" y="3342597"/>
            <a:ext cx="1788895" cy="1187093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2C4F97-385A-4CC5-A5DE-20F0F4DC27AB}"/>
              </a:ext>
            </a:extLst>
          </p:cNvPr>
          <p:cNvSpPr txBox="1"/>
          <p:nvPr/>
        </p:nvSpPr>
        <p:spPr>
          <a:xfrm>
            <a:off x="3207794" y="6382595"/>
            <a:ext cx="2636379" cy="382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29 July 1897 Gaffney, SC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EDF2041-3F11-4265-8D81-BF90A397F2B6}"/>
              </a:ext>
            </a:extLst>
          </p:cNvPr>
          <p:cNvCxnSpPr>
            <a:cxnSpLocks/>
          </p:cNvCxnSpPr>
          <p:nvPr/>
        </p:nvCxnSpPr>
        <p:spPr>
          <a:xfrm flipV="1">
            <a:off x="2127994" y="4005558"/>
            <a:ext cx="696126" cy="176998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7">
            <a:extLst>
              <a:ext uri="{FF2B5EF4-FFF2-40B4-BE49-F238E27FC236}">
                <a16:creationId xmlns:a16="http://schemas.microsoft.com/office/drawing/2014/main" id="{7F157FB4-EECB-47FD-9C2C-859A32A91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22" y="3125397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32457947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3FA1771-182F-45E5-A0A2-810EBABED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146"/>
            <a:ext cx="12192000" cy="280685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0DB917E-C442-4A78-BC70-2B20E6538CDE}"/>
              </a:ext>
            </a:extLst>
          </p:cNvPr>
          <p:cNvCxnSpPr>
            <a:cxnSpLocks/>
          </p:cNvCxnSpPr>
          <p:nvPr/>
        </p:nvCxnSpPr>
        <p:spPr>
          <a:xfrm flipH="1">
            <a:off x="989215" y="4729513"/>
            <a:ext cx="2662409" cy="52413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ACFEDE9-655A-421E-BC60-50C362A59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4662"/>
            <a:ext cx="12192000" cy="524499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42F04EF-B245-48E0-BAE4-C93451C6CFE6}"/>
              </a:ext>
            </a:extLst>
          </p:cNvPr>
          <p:cNvCxnSpPr>
            <a:cxnSpLocks/>
          </p:cNvCxnSpPr>
          <p:nvPr/>
        </p:nvCxnSpPr>
        <p:spPr>
          <a:xfrm flipH="1">
            <a:off x="2047923" y="-151333"/>
            <a:ext cx="2662409" cy="52413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60AABD0-86F3-448F-A3CE-959EA2C3B290}"/>
              </a:ext>
            </a:extLst>
          </p:cNvPr>
          <p:cNvCxnSpPr>
            <a:cxnSpLocks/>
          </p:cNvCxnSpPr>
          <p:nvPr/>
        </p:nvCxnSpPr>
        <p:spPr>
          <a:xfrm flipH="1">
            <a:off x="2533446" y="912910"/>
            <a:ext cx="646724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CFB0D5E-5FD3-4EFF-9C35-884A3B20D97D}"/>
              </a:ext>
            </a:extLst>
          </p:cNvPr>
          <p:cNvCxnSpPr>
            <a:cxnSpLocks/>
          </p:cNvCxnSpPr>
          <p:nvPr/>
        </p:nvCxnSpPr>
        <p:spPr>
          <a:xfrm flipH="1">
            <a:off x="2533446" y="2125366"/>
            <a:ext cx="646724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5F131A8-7B6D-4B09-B7AF-613A5AB0C71E}"/>
              </a:ext>
            </a:extLst>
          </p:cNvPr>
          <p:cNvCxnSpPr>
            <a:cxnSpLocks/>
          </p:cNvCxnSpPr>
          <p:nvPr/>
        </p:nvCxnSpPr>
        <p:spPr>
          <a:xfrm flipH="1">
            <a:off x="2402625" y="5791058"/>
            <a:ext cx="646724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886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79197E3-9865-4443-9B6D-2A809EEB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22" y="1515541"/>
            <a:ext cx="2040479" cy="1521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5929" y="162203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1757018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334259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4470449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390685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171" y="5034042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8871" y="1752400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118" y="162202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64ECFE65-662F-4260-90B5-5C6A156A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213" y="3342598"/>
            <a:ext cx="1639433" cy="4162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3" y="20113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3" y="1751540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58789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4991655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3" y="4372573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6184125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22" y="4391853"/>
            <a:ext cx="2072116" cy="168633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McJunkin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  <a:endParaRPr lang="en-US" altLang="en-US" sz="12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Autosomal DNA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06BAED79-8B56-41D4-B2A6-9D8CF0DE8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204" y="5181997"/>
            <a:ext cx="3086100" cy="1187094"/>
          </a:xfrm>
          <a:prstGeom prst="rect">
            <a:avLst/>
          </a:prstGeom>
        </p:spPr>
      </p:pic>
      <p:sp>
        <p:nvSpPr>
          <p:cNvPr id="28" name="Text Box 19">
            <a:extLst>
              <a:ext uri="{FF2B5EF4-FFF2-40B4-BE49-F238E27FC236}">
                <a16:creationId xmlns:a16="http://schemas.microsoft.com/office/drawing/2014/main" id="{09021E19-18D6-4E42-93B1-64C97035D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2324" y="3342597"/>
            <a:ext cx="1788895" cy="1187093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2C4F97-385A-4CC5-A5DE-20F0F4DC27AB}"/>
              </a:ext>
            </a:extLst>
          </p:cNvPr>
          <p:cNvSpPr txBox="1"/>
          <p:nvPr/>
        </p:nvSpPr>
        <p:spPr>
          <a:xfrm>
            <a:off x="3207794" y="6382595"/>
            <a:ext cx="2636379" cy="382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29 July 1897 Gaffney, SC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EDF2041-3F11-4265-8D81-BF90A397F2B6}"/>
              </a:ext>
            </a:extLst>
          </p:cNvPr>
          <p:cNvCxnSpPr>
            <a:cxnSpLocks/>
          </p:cNvCxnSpPr>
          <p:nvPr/>
        </p:nvCxnSpPr>
        <p:spPr>
          <a:xfrm flipV="1">
            <a:off x="2112021" y="4215950"/>
            <a:ext cx="639271" cy="172765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7">
            <a:extLst>
              <a:ext uri="{FF2B5EF4-FFF2-40B4-BE49-F238E27FC236}">
                <a16:creationId xmlns:a16="http://schemas.microsoft.com/office/drawing/2014/main" id="{7F157FB4-EECB-47FD-9C2C-859A32A91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22" y="3125397"/>
            <a:ext cx="2072116" cy="11778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–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20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 Ann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1867 SC – 1939 SC</a:t>
            </a:r>
          </a:p>
        </p:txBody>
      </p:sp>
    </p:spTree>
    <p:extLst>
      <p:ext uri="{BB962C8B-B14F-4D97-AF65-F5344CB8AC3E}">
        <p14:creationId xmlns:p14="http://schemas.microsoft.com/office/powerpoint/2010/main" val="21132501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D8EB7D-B5B8-4248-9E91-A78B26F05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75" y="0"/>
            <a:ext cx="10413449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BA75F35-5998-40DC-8B2D-1CAA3847CE0B}"/>
              </a:ext>
            </a:extLst>
          </p:cNvPr>
          <p:cNvCxnSpPr/>
          <p:nvPr/>
        </p:nvCxnSpPr>
        <p:spPr>
          <a:xfrm>
            <a:off x="6384616" y="210393"/>
            <a:ext cx="1416106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9460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7619" y="73667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5" y="1491643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5" y="292354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384602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338478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4307266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4296" y="1498714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1082" y="73667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73668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1492785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76379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21764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4671494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629394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5319" y="5060260"/>
            <a:ext cx="4215287" cy="778847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516" y="2936865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063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944" y="60564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5" y="1491643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5" y="292354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384602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338478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4307266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4296" y="1498714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218" y="56432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73668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1492785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76379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21764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4671494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629394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3679" y="5053388"/>
            <a:ext cx="4678568" cy="97639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516" y="2936865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3231" y="1505266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2ADDDE0-A165-42C7-ACEF-D2425C0CD341}"/>
              </a:ext>
            </a:extLst>
          </p:cNvPr>
          <p:cNvCxnSpPr/>
          <p:nvPr/>
        </p:nvCxnSpPr>
        <p:spPr>
          <a:xfrm>
            <a:off x="4661012" y="2281954"/>
            <a:ext cx="0" cy="72019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1676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944" y="60564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5" y="1491643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5" y="292354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384602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338478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4307266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4296" y="1498714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218" y="56432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73668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1492785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76379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21764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4671494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629394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3679" y="5053388"/>
            <a:ext cx="4678568" cy="97639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516" y="2936865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3231" y="1505266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2ADDDE0-A165-42C7-ACEF-D2425C0CD341}"/>
              </a:ext>
            </a:extLst>
          </p:cNvPr>
          <p:cNvCxnSpPr>
            <a:cxnSpLocks/>
          </p:cNvCxnSpPr>
          <p:nvPr/>
        </p:nvCxnSpPr>
        <p:spPr>
          <a:xfrm flipH="1" flipV="1">
            <a:off x="4507264" y="2532807"/>
            <a:ext cx="840148" cy="314892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40136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F95B5545-4816-4966-936C-7C12E7288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48" y="0"/>
            <a:ext cx="10394504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B0A69F8-BE41-4E02-8F1E-B9EA9ECCC7BB}"/>
              </a:ext>
            </a:extLst>
          </p:cNvPr>
          <p:cNvCxnSpPr/>
          <p:nvPr/>
        </p:nvCxnSpPr>
        <p:spPr>
          <a:xfrm>
            <a:off x="6352247" y="202301"/>
            <a:ext cx="1408014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555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3">
            <a:extLst>
              <a:ext uri="{FF2B5EF4-FFF2-40B4-BE49-F238E27FC236}">
                <a16:creationId xmlns:a16="http://schemas.microsoft.com/office/drawing/2014/main" id="{BBC3BA88-A634-4176-B389-0671A8424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227" y="1283732"/>
            <a:ext cx="2601206" cy="63253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Andreas (Andrew)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Born About 1 December 1702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Steinbach, Germany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29881A-A759-4B10-B66E-60773AB227A5}"/>
              </a:ext>
            </a:extLst>
          </p:cNvPr>
          <p:cNvSpPr txBox="1"/>
          <p:nvPr/>
        </p:nvSpPr>
        <p:spPr>
          <a:xfrm>
            <a:off x="1412356" y="863091"/>
            <a:ext cx="208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Pioneer to America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660F4C0-EEBA-4BA4-BB34-B891B4316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073" y="119697"/>
            <a:ext cx="7083738" cy="6618606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60274338-590C-41C7-ABEF-7B3602B18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810" y="3482261"/>
            <a:ext cx="2601206" cy="45404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Immigrated 1732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North Hampton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PA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DED700C3-EAAC-446E-B2A7-02A379933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810" y="4038853"/>
            <a:ext cx="2601206" cy="67668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Received Land Grant and Settled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Around 1747 Killian’s Creek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Today Catawba County, NC 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785BFE64-DD30-41B3-9BE7-ED6F86A46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810" y="4818080"/>
            <a:ext cx="2601206" cy="67668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Died Before 6 January 1788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Near Newton Township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Catawba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7A75827-8B22-4372-AAE5-7EA4D07D9C92}"/>
              </a:ext>
            </a:extLst>
          </p:cNvPr>
          <p:cNvCxnSpPr>
            <a:cxnSpLocks/>
          </p:cNvCxnSpPr>
          <p:nvPr/>
        </p:nvCxnSpPr>
        <p:spPr>
          <a:xfrm flipV="1">
            <a:off x="3403357" y="4540195"/>
            <a:ext cx="1653673" cy="61622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3">
            <a:extLst>
              <a:ext uri="{FF2B5EF4-FFF2-40B4-BE49-F238E27FC236}">
                <a16:creationId xmlns:a16="http://schemas.microsoft.com/office/drawing/2014/main" id="{0BC2734D-618A-4791-A36A-CBC528606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227" y="2006473"/>
            <a:ext cx="2601206" cy="13728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Married 6 May 1722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Feuchtwangen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Bavaria, Germany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Maria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Margaretha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Fischer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Born in Germany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Died in Germany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Before Andreas Came to America </a:t>
            </a:r>
          </a:p>
        </p:txBody>
      </p:sp>
    </p:spTree>
    <p:extLst>
      <p:ext uri="{BB962C8B-B14F-4D97-AF65-F5344CB8AC3E}">
        <p14:creationId xmlns:p14="http://schemas.microsoft.com/office/powerpoint/2010/main" val="22636863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944" y="60564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5" y="1491643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5" y="292354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384602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338478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4307266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4296" y="1498714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218" y="56432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73668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1492785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76379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21764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4671494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629394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3679" y="5053388"/>
            <a:ext cx="4678568" cy="97639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516" y="2936865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3231" y="1505266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2ADDDE0-A165-42C7-ACEF-D2425C0CD341}"/>
              </a:ext>
            </a:extLst>
          </p:cNvPr>
          <p:cNvCxnSpPr>
            <a:cxnSpLocks/>
          </p:cNvCxnSpPr>
          <p:nvPr/>
        </p:nvCxnSpPr>
        <p:spPr>
          <a:xfrm>
            <a:off x="2976520" y="4553560"/>
            <a:ext cx="810552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53A22F9-C488-4144-A297-61ADC1916D96}"/>
              </a:ext>
            </a:extLst>
          </p:cNvPr>
          <p:cNvCxnSpPr>
            <a:cxnSpLocks/>
          </p:cNvCxnSpPr>
          <p:nvPr/>
        </p:nvCxnSpPr>
        <p:spPr>
          <a:xfrm>
            <a:off x="2976520" y="3273669"/>
            <a:ext cx="728283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EA82BA4-CBB7-472C-B6A5-09B15C703F7C}"/>
              </a:ext>
            </a:extLst>
          </p:cNvPr>
          <p:cNvSpPr txBox="1"/>
          <p:nvPr/>
        </p:nvSpPr>
        <p:spPr>
          <a:xfrm>
            <a:off x="1451597" y="1965592"/>
            <a:ext cx="15442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“Pop’s” Biological</a:t>
            </a:r>
          </a:p>
          <a:p>
            <a:r>
              <a:rPr lang="en-US" dirty="0"/>
              <a:t>Father</a:t>
            </a:r>
          </a:p>
          <a:p>
            <a:r>
              <a:rPr lang="en-US" dirty="0"/>
              <a:t>According to</a:t>
            </a:r>
          </a:p>
          <a:p>
            <a:r>
              <a:rPr lang="en-US" dirty="0"/>
              <a:t>DNA Results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1A6340-3634-4E01-9D79-D3A72686ED33}"/>
              </a:ext>
            </a:extLst>
          </p:cNvPr>
          <p:cNvSpPr txBox="1"/>
          <p:nvPr/>
        </p:nvSpPr>
        <p:spPr>
          <a:xfrm>
            <a:off x="1408393" y="3469250"/>
            <a:ext cx="16096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“Pop’s” Biological</a:t>
            </a:r>
          </a:p>
          <a:p>
            <a:r>
              <a:rPr lang="en-US" dirty="0"/>
              <a:t>Mother</a:t>
            </a:r>
          </a:p>
          <a:p>
            <a:r>
              <a:rPr lang="en-US" dirty="0"/>
              <a:t>According to</a:t>
            </a:r>
          </a:p>
          <a:p>
            <a:r>
              <a:rPr lang="en-US" dirty="0"/>
              <a:t>DNA Results</a:t>
            </a:r>
          </a:p>
        </p:txBody>
      </p:sp>
    </p:spTree>
    <p:extLst>
      <p:ext uri="{BB962C8B-B14F-4D97-AF65-F5344CB8AC3E}">
        <p14:creationId xmlns:p14="http://schemas.microsoft.com/office/powerpoint/2010/main" val="28534482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944" y="60564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5" y="1491643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5" y="292354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384602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338478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4307266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4296" y="1498714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218" y="56432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73668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1492785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76379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21764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4671494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629394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985" y="5076465"/>
            <a:ext cx="5387638" cy="97639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Terry, Hopkins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516" y="2936865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3231" y="1505266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1868" y="56433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53A22F9-C488-4144-A297-61ADC1916D96}"/>
              </a:ext>
            </a:extLst>
          </p:cNvPr>
          <p:cNvCxnSpPr>
            <a:cxnSpLocks/>
          </p:cNvCxnSpPr>
          <p:nvPr/>
        </p:nvCxnSpPr>
        <p:spPr>
          <a:xfrm>
            <a:off x="3794618" y="695915"/>
            <a:ext cx="0" cy="84502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7776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944" y="60564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5" y="1491643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5" y="292354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384602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338478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4307266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4296" y="1498714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218" y="56432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73668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1492785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76379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21764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4671494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629394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985" y="5076465"/>
            <a:ext cx="5387638" cy="97639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Terry, Hopkins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516" y="2936865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3231" y="1505266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1868" y="56433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53A22F9-C488-4144-A297-61ADC1916D96}"/>
              </a:ext>
            </a:extLst>
          </p:cNvPr>
          <p:cNvCxnSpPr>
            <a:cxnSpLocks/>
          </p:cNvCxnSpPr>
          <p:nvPr/>
        </p:nvCxnSpPr>
        <p:spPr>
          <a:xfrm flipH="1" flipV="1">
            <a:off x="3447207" y="1140977"/>
            <a:ext cx="2055377" cy="454075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4166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71386D89-3EB1-47D8-A18F-B2ACB8C45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83" y="0"/>
            <a:ext cx="10357433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313D51E-C0AD-484B-8DAB-60B74299AACC}"/>
              </a:ext>
            </a:extLst>
          </p:cNvPr>
          <p:cNvCxnSpPr/>
          <p:nvPr/>
        </p:nvCxnSpPr>
        <p:spPr>
          <a:xfrm>
            <a:off x="6096000" y="234669"/>
            <a:ext cx="1631894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4566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944" y="60564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5" y="1491643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5" y="292354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384602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338478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4307266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4296" y="1498714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218" y="56432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73668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1492785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76379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21764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4671494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629394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648" y="5076465"/>
            <a:ext cx="6159182" cy="86713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Terry, Hopkins, Wilkerson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516" y="2936865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3231" y="1505266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003" y="53833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0347854A-64B4-4EC4-99F9-72F72FD0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6868" y="53833"/>
            <a:ext cx="1643062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Enoch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1810 VA - 1880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Wilkerson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1815 VA - 1880 NC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53A22F9-C488-4144-A297-61ADC1916D96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3058399" y="1396953"/>
            <a:ext cx="64580" cy="86853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4608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944" y="60564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5" y="1491643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5" y="292354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384602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3384786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594" y="4307266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4296" y="1498714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218" y="56432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73668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1492785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76379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521764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4671494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962" y="629394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648" y="5076465"/>
            <a:ext cx="6159182" cy="86713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Terry, Hopkins, Wilkerson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516" y="2936865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3231" y="1505266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003" y="53833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0347854A-64B4-4EC4-99F9-72F72FD0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6868" y="53833"/>
            <a:ext cx="1643062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Enoch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1810 VA - 1880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Wilkerson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1815 VA - 1880 NC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53A22F9-C488-4144-A297-61ADC1916D96}"/>
              </a:ext>
            </a:extLst>
          </p:cNvPr>
          <p:cNvCxnSpPr>
            <a:cxnSpLocks/>
          </p:cNvCxnSpPr>
          <p:nvPr/>
        </p:nvCxnSpPr>
        <p:spPr>
          <a:xfrm flipH="1" flipV="1">
            <a:off x="3471483" y="1140977"/>
            <a:ext cx="2327174" cy="454075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9632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DD5526E2-3DC0-4C2E-AEEE-4B1457410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63" y="0"/>
            <a:ext cx="10375873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A165A62-F0C2-4C93-8A46-608C90CD61AA}"/>
              </a:ext>
            </a:extLst>
          </p:cNvPr>
          <p:cNvCxnSpPr/>
          <p:nvPr/>
        </p:nvCxnSpPr>
        <p:spPr>
          <a:xfrm>
            <a:off x="6096000" y="245097"/>
            <a:ext cx="1652833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7421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495" y="147386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1578465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301036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93284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47160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4394088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847" y="1585536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769" y="143254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4" y="112960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1560238"/>
            <a:ext cx="1904473" cy="12852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580198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5285095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4738947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633214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199" y="5163287"/>
            <a:ext cx="6159182" cy="86713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Terry, Hopkins, Wilkerson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067" y="3023687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782" y="1592088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54" y="140655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0347854A-64B4-4EC4-99F9-72F72FD0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419" y="140655"/>
            <a:ext cx="1643062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Enoch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1810 VA - 1880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Wilkerson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1815 VA - 1880 NC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 Box 45">
            <a:extLst>
              <a:ext uri="{FF2B5EF4-FFF2-40B4-BE49-F238E27FC236}">
                <a16:creationId xmlns:a16="http://schemas.microsoft.com/office/drawing/2014/main" id="{201CFEFD-DFBB-4440-963E-042FFFC38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5" y="12095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1st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Chapman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1824 SC - 1866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6376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495" y="147386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1578465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301036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93284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47160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4394088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847" y="1585536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769" y="143254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4" y="112960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1592088"/>
            <a:ext cx="1904473" cy="1307866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580198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5285095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4738947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633214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199" y="5163287"/>
            <a:ext cx="6159182" cy="86713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Terry, Hopkins, Wilkerson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067" y="3023687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782" y="1592088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54" y="140655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0347854A-64B4-4EC4-99F9-72F72FD0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419" y="140655"/>
            <a:ext cx="1643062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Enoch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1810 VA - 1880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Wilkerson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1815 VA - 1880 NC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 Box 45">
            <a:extLst>
              <a:ext uri="{FF2B5EF4-FFF2-40B4-BE49-F238E27FC236}">
                <a16:creationId xmlns:a16="http://schemas.microsoft.com/office/drawing/2014/main" id="{201CFEFD-DFBB-4440-963E-042FFFC38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5" y="12095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1st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Chapman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1824 SC - 1866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id="{595561A1-A363-45DC-8EF5-8BE35A7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1585535"/>
            <a:ext cx="1904472" cy="133971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Miles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1850 SC - 1923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 Caroline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Poole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1841-1913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FD032E9-54EB-4B03-BC10-C0DE03206DA4}"/>
              </a:ext>
            </a:extLst>
          </p:cNvPr>
          <p:cNvCxnSpPr/>
          <p:nvPr/>
        </p:nvCxnSpPr>
        <p:spPr>
          <a:xfrm>
            <a:off x="9750903" y="1205713"/>
            <a:ext cx="0" cy="79302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1471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495" y="147386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1578465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301036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93284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47160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621" y="4394088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847" y="1585536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769" y="143254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4" y="112960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2" y="1572828"/>
            <a:ext cx="1904473" cy="1307866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580198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5285095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4738947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633214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199" y="5163287"/>
            <a:ext cx="6159182" cy="86713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Terry, Hopkins, Wilkerson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067" y="3023687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782" y="1592088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54" y="140655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0347854A-64B4-4EC4-99F9-72F72FD0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419" y="140655"/>
            <a:ext cx="1643062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Enoch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1810 VA - 1880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Wilkerson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1815 VA - 1880 NC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 Box 45">
            <a:extLst>
              <a:ext uri="{FF2B5EF4-FFF2-40B4-BE49-F238E27FC236}">
                <a16:creationId xmlns:a16="http://schemas.microsoft.com/office/drawing/2014/main" id="{201CFEFD-DFBB-4440-963E-042FFFC38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5" y="12095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1st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Chapman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1824 SC - 1866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id="{595561A1-A363-45DC-8EF5-8BE35A7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1585535"/>
            <a:ext cx="1904472" cy="133971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Miles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1850 SC - 1923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 Caroline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Poole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1841-1913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Text Box 47">
            <a:extLst>
              <a:ext uri="{FF2B5EF4-FFF2-40B4-BE49-F238E27FC236}">
                <a16:creationId xmlns:a16="http://schemas.microsoft.com/office/drawing/2014/main" id="{1AC29223-27CE-46C9-90D4-AD31E8A7D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3023687"/>
            <a:ext cx="1904472" cy="132537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Tapley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1870 SC - 1935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Martha Savilla “Mattie”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Jeffares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1869 SC – 1908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FD032E9-54EB-4B03-BC10-C0DE03206DA4}"/>
              </a:ext>
            </a:extLst>
          </p:cNvPr>
          <p:cNvCxnSpPr/>
          <p:nvPr/>
        </p:nvCxnSpPr>
        <p:spPr>
          <a:xfrm>
            <a:off x="9758995" y="2668216"/>
            <a:ext cx="0" cy="79302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463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3">
            <a:extLst>
              <a:ext uri="{FF2B5EF4-FFF2-40B4-BE49-F238E27FC236}">
                <a16:creationId xmlns:a16="http://schemas.microsoft.com/office/drawing/2014/main" id="{BBC3BA88-A634-4176-B389-0671A8424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57" y="2578715"/>
            <a:ext cx="2837985" cy="65008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Andreas (Andrew)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Sr’s Will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September 1785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Lincoln County, NC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3907C1C-B30A-49CC-B53A-C2D3B5A8B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722" y="70969"/>
            <a:ext cx="5534797" cy="671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081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495" y="147386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1578465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301036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93284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47160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621" y="4394088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847" y="1585536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769" y="143254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4" y="112960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2" y="1572828"/>
            <a:ext cx="1904473" cy="1307866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580198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5285095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3558" y="4768208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3" y="633214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199" y="5163287"/>
            <a:ext cx="6159182" cy="86713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Terry, Hopkins, Wilkerson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067" y="3023687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782" y="1592088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54" y="140655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0347854A-64B4-4EC4-99F9-72F72FD0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419" y="140655"/>
            <a:ext cx="1643062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Enoch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1810 VA - 1880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Wilkerson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1815 VA - 1880 NC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 Box 45">
            <a:extLst>
              <a:ext uri="{FF2B5EF4-FFF2-40B4-BE49-F238E27FC236}">
                <a16:creationId xmlns:a16="http://schemas.microsoft.com/office/drawing/2014/main" id="{201CFEFD-DFBB-4440-963E-042FFFC38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5" y="12095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1st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Chapman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1824 SC - 1866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id="{595561A1-A363-45DC-8EF5-8BE35A7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1585535"/>
            <a:ext cx="1904472" cy="133971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Miles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1850 SC - 1923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 Caroline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Poole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1841-1913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Text Box 47">
            <a:extLst>
              <a:ext uri="{FF2B5EF4-FFF2-40B4-BE49-F238E27FC236}">
                <a16:creationId xmlns:a16="http://schemas.microsoft.com/office/drawing/2014/main" id="{1AC29223-27CE-46C9-90D4-AD31E8A7D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3023687"/>
            <a:ext cx="1904472" cy="132537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Tapley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1870 SC - 1935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Martha Savilla “Mattie”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Jeffares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1869 SC – 1908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Text Box 12">
            <a:extLst>
              <a:ext uri="{FF2B5EF4-FFF2-40B4-BE49-F238E27FC236}">
                <a16:creationId xmlns:a16="http://schemas.microsoft.com/office/drawing/2014/main" id="{C5868098-F2A5-4A2F-81D8-28BF6EEC1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6" y="4394088"/>
            <a:ext cx="1904472" cy="62297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FD032E9-54EB-4B03-BC10-C0DE03206DA4}"/>
              </a:ext>
            </a:extLst>
          </p:cNvPr>
          <p:cNvCxnSpPr/>
          <p:nvPr/>
        </p:nvCxnSpPr>
        <p:spPr>
          <a:xfrm>
            <a:off x="9783271" y="4042869"/>
            <a:ext cx="0" cy="79302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2211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495" y="147386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1578465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301036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93284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47160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621" y="4394088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847" y="1585536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769" y="143254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4" y="112960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3021917"/>
            <a:ext cx="2048980" cy="130786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42786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92919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39903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94360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199" y="5163287"/>
            <a:ext cx="6159182" cy="86713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Terry, Hopkins, Wilkerson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067" y="3023687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782" y="1592088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54" y="140655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0347854A-64B4-4EC4-99F9-72F72FD0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419" y="140655"/>
            <a:ext cx="1643062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Enoch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1810 VA - 1880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Wilkerson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1815 VA - 1880 NC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 Box 45">
            <a:extLst>
              <a:ext uri="{FF2B5EF4-FFF2-40B4-BE49-F238E27FC236}">
                <a16:creationId xmlns:a16="http://schemas.microsoft.com/office/drawing/2014/main" id="{201CFEFD-DFBB-4440-963E-042FFFC38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5" y="12095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1st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Chapman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1824 SC - 1866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id="{595561A1-A363-45DC-8EF5-8BE35A7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1585535"/>
            <a:ext cx="1904472" cy="133971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Miles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1850 SC - 1923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 Caroline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Poole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1841-1913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Text Box 47">
            <a:extLst>
              <a:ext uri="{FF2B5EF4-FFF2-40B4-BE49-F238E27FC236}">
                <a16:creationId xmlns:a16="http://schemas.microsoft.com/office/drawing/2014/main" id="{1AC29223-27CE-46C9-90D4-AD31E8A7D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3023687"/>
            <a:ext cx="1904472" cy="132537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Tapley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1870 SC - 1935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Martha Savilla “Mattie”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Jeffares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1869 SC – 1908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Text Box 12">
            <a:extLst>
              <a:ext uri="{FF2B5EF4-FFF2-40B4-BE49-F238E27FC236}">
                <a16:creationId xmlns:a16="http://schemas.microsoft.com/office/drawing/2014/main" id="{C5868098-F2A5-4A2F-81D8-28BF6EEC1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6" y="4394088"/>
            <a:ext cx="1904472" cy="62297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9604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495" y="147386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1578465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301036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93284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47160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621" y="4394088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847" y="1585536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769" y="143254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4" y="112960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3021917"/>
            <a:ext cx="2048980" cy="130786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42786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92919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39903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94360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890" y="5151175"/>
            <a:ext cx="6159182" cy="86713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Terry, Hopkins, Wilkerson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067" y="3023687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782" y="1592088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54" y="140655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0347854A-64B4-4EC4-99F9-72F72FD0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419" y="140655"/>
            <a:ext cx="1643062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Enoch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1810 VA - 1880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Wilkerson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1815 VA - 1880 NC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 Box 45">
            <a:extLst>
              <a:ext uri="{FF2B5EF4-FFF2-40B4-BE49-F238E27FC236}">
                <a16:creationId xmlns:a16="http://schemas.microsoft.com/office/drawing/2014/main" id="{201CFEFD-DFBB-4440-963E-042FFFC38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5" y="12095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1st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Chapman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1824 SC - 1866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id="{595561A1-A363-45DC-8EF5-8BE35A7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1585535"/>
            <a:ext cx="1904472" cy="133971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Miles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1850 SC - 1923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 Caroline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Poole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1841-1913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Text Box 47">
            <a:extLst>
              <a:ext uri="{FF2B5EF4-FFF2-40B4-BE49-F238E27FC236}">
                <a16:creationId xmlns:a16="http://schemas.microsoft.com/office/drawing/2014/main" id="{1AC29223-27CE-46C9-90D4-AD31E8A7D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3023687"/>
            <a:ext cx="1904472" cy="132537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Tapley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1870 SC - 1935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Martha Savilla “Mattie”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Jeffares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1869 SC – 1908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Text Box 12">
            <a:extLst>
              <a:ext uri="{FF2B5EF4-FFF2-40B4-BE49-F238E27FC236}">
                <a16:creationId xmlns:a16="http://schemas.microsoft.com/office/drawing/2014/main" id="{C5868098-F2A5-4A2F-81D8-28BF6EEC1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6" y="4394088"/>
            <a:ext cx="1904472" cy="62297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Box 12">
            <a:extLst>
              <a:ext uri="{FF2B5EF4-FFF2-40B4-BE49-F238E27FC236}">
                <a16:creationId xmlns:a16="http://schemas.microsoft.com/office/drawing/2014/main" id="{DFF329B2-7037-4C72-9923-465B1C8AD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0774" y="6106673"/>
            <a:ext cx="6159182" cy="62297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Isabell Taylor</a:t>
            </a:r>
            <a:endParaRPr lang="en-US" altLang="en-US" sz="12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– 1990 NC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A4EC2F7-2C2B-4DF9-84D4-D559312EB62F}"/>
              </a:ext>
            </a:extLst>
          </p:cNvPr>
          <p:cNvCxnSpPr>
            <a:cxnSpLocks/>
          </p:cNvCxnSpPr>
          <p:nvPr/>
        </p:nvCxnSpPr>
        <p:spPr>
          <a:xfrm flipV="1">
            <a:off x="6096000" y="445063"/>
            <a:ext cx="2602938" cy="608521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4203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4B8DB29E-89AA-4C70-BDB3-08069E3A5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69" y="0"/>
            <a:ext cx="10361061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88AD150-712D-402D-A9E5-B614FDD3C914}"/>
              </a:ext>
            </a:extLst>
          </p:cNvPr>
          <p:cNvCxnSpPr/>
          <p:nvPr/>
        </p:nvCxnSpPr>
        <p:spPr>
          <a:xfrm>
            <a:off x="6096000" y="210393"/>
            <a:ext cx="1656170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5992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495" y="147386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1578465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301036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93284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47160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621" y="4394088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847" y="1585536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769" y="143254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4" y="112960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3021917"/>
            <a:ext cx="2048980" cy="130786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42786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92919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39903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94360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890" y="5151175"/>
            <a:ext cx="6159182" cy="86713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Terry, Hopkins, Wilkerson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067" y="3023687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782" y="1592088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54" y="140655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0347854A-64B4-4EC4-99F9-72F72FD0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419" y="140655"/>
            <a:ext cx="1643062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Enoch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1810 VA - 1880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Wilkerson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1815 VA - 1880 NC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 Box 45">
            <a:extLst>
              <a:ext uri="{FF2B5EF4-FFF2-40B4-BE49-F238E27FC236}">
                <a16:creationId xmlns:a16="http://schemas.microsoft.com/office/drawing/2014/main" id="{201CFEFD-DFBB-4440-963E-042FFFC38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5" y="12095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1st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Chapman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1824 SC - 1866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id="{595561A1-A363-45DC-8EF5-8BE35A7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1585535"/>
            <a:ext cx="1904472" cy="133971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Miles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1850 SC - 1923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 Caroline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Poole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1841-1913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Text Box 47">
            <a:extLst>
              <a:ext uri="{FF2B5EF4-FFF2-40B4-BE49-F238E27FC236}">
                <a16:creationId xmlns:a16="http://schemas.microsoft.com/office/drawing/2014/main" id="{1AC29223-27CE-46C9-90D4-AD31E8A7D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3023687"/>
            <a:ext cx="1904472" cy="132537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Tapley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1870 SC - 1935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Martha Savilla “Mattie”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Jeffares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1869 SC – 1908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Text Box 12">
            <a:extLst>
              <a:ext uri="{FF2B5EF4-FFF2-40B4-BE49-F238E27FC236}">
                <a16:creationId xmlns:a16="http://schemas.microsoft.com/office/drawing/2014/main" id="{C5868098-F2A5-4A2F-81D8-28BF6EEC1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6" y="4394088"/>
            <a:ext cx="1904472" cy="62297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Box 12">
            <a:extLst>
              <a:ext uri="{FF2B5EF4-FFF2-40B4-BE49-F238E27FC236}">
                <a16:creationId xmlns:a16="http://schemas.microsoft.com/office/drawing/2014/main" id="{DFF329B2-7037-4C72-9923-465B1C8AD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0774" y="6106673"/>
            <a:ext cx="6159182" cy="62297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Isabell Taylor</a:t>
            </a:r>
            <a:endParaRPr lang="en-US" altLang="en-US" sz="12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– 1990 NC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Taylor, Chapman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A4EC2F7-2C2B-4DF9-84D4-D559312EB62F}"/>
              </a:ext>
            </a:extLst>
          </p:cNvPr>
          <p:cNvCxnSpPr>
            <a:cxnSpLocks/>
          </p:cNvCxnSpPr>
          <p:nvPr/>
        </p:nvCxnSpPr>
        <p:spPr>
          <a:xfrm flipV="1">
            <a:off x="6773034" y="1109336"/>
            <a:ext cx="1764063" cy="542902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3960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low confidence">
            <a:extLst>
              <a:ext uri="{FF2B5EF4-FFF2-40B4-BE49-F238E27FC236}">
                <a16:creationId xmlns:a16="http://schemas.microsoft.com/office/drawing/2014/main" id="{AA466B10-0285-49A3-9276-6E8C426D9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76" y="0"/>
            <a:ext cx="10364848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06B4B75-89E5-4793-92B6-8B7112519AFA}"/>
              </a:ext>
            </a:extLst>
          </p:cNvPr>
          <p:cNvCxnSpPr/>
          <p:nvPr/>
        </p:nvCxnSpPr>
        <p:spPr>
          <a:xfrm>
            <a:off x="6327972" y="210393"/>
            <a:ext cx="1408014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638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495" y="147386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1578465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301036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93284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47160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621" y="4394088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847" y="1585536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769" y="143254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4" y="112960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3021917"/>
            <a:ext cx="2048980" cy="130786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42786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92919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39903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94360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890" y="5151175"/>
            <a:ext cx="6159182" cy="86713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Terry, Hopkins, Wilkerson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067" y="3023687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782" y="1592088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54" y="140655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0347854A-64B4-4EC4-99F9-72F72FD0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419" y="140655"/>
            <a:ext cx="1643062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Enoch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1810 VA - 1880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Wilkerson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1815 VA - 1880 NC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 Box 45">
            <a:extLst>
              <a:ext uri="{FF2B5EF4-FFF2-40B4-BE49-F238E27FC236}">
                <a16:creationId xmlns:a16="http://schemas.microsoft.com/office/drawing/2014/main" id="{201CFEFD-DFBB-4440-963E-042FFFC38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5" y="12095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1st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Chapman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1824 SC - 1866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id="{595561A1-A363-45DC-8EF5-8BE35A7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1585535"/>
            <a:ext cx="1904472" cy="133971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Miles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1850 SC - 1923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 Caroline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Poole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1841-1913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Text Box 47">
            <a:extLst>
              <a:ext uri="{FF2B5EF4-FFF2-40B4-BE49-F238E27FC236}">
                <a16:creationId xmlns:a16="http://schemas.microsoft.com/office/drawing/2014/main" id="{1AC29223-27CE-46C9-90D4-AD31E8A7D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3023687"/>
            <a:ext cx="1904472" cy="132537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Tapley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1870 SC - 1935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Martha Savilla “Mattie”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Jeffares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1869 SC – 1908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Text Box 12">
            <a:extLst>
              <a:ext uri="{FF2B5EF4-FFF2-40B4-BE49-F238E27FC236}">
                <a16:creationId xmlns:a16="http://schemas.microsoft.com/office/drawing/2014/main" id="{C5868098-F2A5-4A2F-81D8-28BF6EEC1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6" y="4394088"/>
            <a:ext cx="1904472" cy="62297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Box 12">
            <a:extLst>
              <a:ext uri="{FF2B5EF4-FFF2-40B4-BE49-F238E27FC236}">
                <a16:creationId xmlns:a16="http://schemas.microsoft.com/office/drawing/2014/main" id="{DFF329B2-7037-4C72-9923-465B1C8AD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0774" y="6106673"/>
            <a:ext cx="6159182" cy="62297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Isabell Taylor</a:t>
            </a:r>
            <a:endParaRPr lang="en-US" altLang="en-US" sz="12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– 1990 NC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Taylor, Chapman, Poole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A4EC2F7-2C2B-4DF9-84D4-D559312EB62F}"/>
              </a:ext>
            </a:extLst>
          </p:cNvPr>
          <p:cNvCxnSpPr>
            <a:cxnSpLocks/>
          </p:cNvCxnSpPr>
          <p:nvPr/>
        </p:nvCxnSpPr>
        <p:spPr>
          <a:xfrm flipV="1">
            <a:off x="6773034" y="2629912"/>
            <a:ext cx="1804524" cy="390845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36794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3BD54C-BAB9-4F55-9D7A-0D0ECF5CA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16" y="0"/>
            <a:ext cx="10402167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DEC440D-758B-44EF-8D5F-C2A0D396136D}"/>
              </a:ext>
            </a:extLst>
          </p:cNvPr>
          <p:cNvCxnSpPr/>
          <p:nvPr/>
        </p:nvCxnSpPr>
        <p:spPr>
          <a:xfrm>
            <a:off x="6096000" y="242761"/>
            <a:ext cx="1672354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67188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495" y="147386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1578465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301036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93284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47160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621" y="4394088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847" y="1585536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769" y="143254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4" y="112960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3021917"/>
            <a:ext cx="2048980" cy="130786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42786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92919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39903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94360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890" y="5151175"/>
            <a:ext cx="6159182" cy="86713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Terry, Hopkins, Wilkerson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067" y="3023687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782" y="1592088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54" y="140655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0347854A-64B4-4EC4-99F9-72F72FD0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419" y="140655"/>
            <a:ext cx="1643062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Enoch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1810 VA - 1880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Wilkerson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1815 VA - 1880 NC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 Box 45">
            <a:extLst>
              <a:ext uri="{FF2B5EF4-FFF2-40B4-BE49-F238E27FC236}">
                <a16:creationId xmlns:a16="http://schemas.microsoft.com/office/drawing/2014/main" id="{201CFEFD-DFBB-4440-963E-042FFFC38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5" y="12095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1st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Chapman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1824 SC - 1866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id="{595561A1-A363-45DC-8EF5-8BE35A7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1585535"/>
            <a:ext cx="1904472" cy="133971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Miles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1850 SC - 1923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 Caroline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Poole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1841-1913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Text Box 47">
            <a:extLst>
              <a:ext uri="{FF2B5EF4-FFF2-40B4-BE49-F238E27FC236}">
                <a16:creationId xmlns:a16="http://schemas.microsoft.com/office/drawing/2014/main" id="{1AC29223-27CE-46C9-90D4-AD31E8A7D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3023687"/>
            <a:ext cx="1904472" cy="132537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Tapley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1870 SC - 1935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Martha Savilla “Mattie”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Jeffares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1869 SC – 1908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Text Box 12">
            <a:extLst>
              <a:ext uri="{FF2B5EF4-FFF2-40B4-BE49-F238E27FC236}">
                <a16:creationId xmlns:a16="http://schemas.microsoft.com/office/drawing/2014/main" id="{C5868098-F2A5-4A2F-81D8-28BF6EEC1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6" y="4394088"/>
            <a:ext cx="1904472" cy="62297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Box 12">
            <a:extLst>
              <a:ext uri="{FF2B5EF4-FFF2-40B4-BE49-F238E27FC236}">
                <a16:creationId xmlns:a16="http://schemas.microsoft.com/office/drawing/2014/main" id="{DFF329B2-7037-4C72-9923-465B1C8AD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0774" y="6106673"/>
            <a:ext cx="6159182" cy="62297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Isabell Taylor</a:t>
            </a:r>
            <a:endParaRPr lang="en-US" altLang="en-US" sz="12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– 1990 NC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Taylor, Chapman, Poole, Jeffares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A4EC2F7-2C2B-4DF9-84D4-D559312EB62F}"/>
              </a:ext>
            </a:extLst>
          </p:cNvPr>
          <p:cNvCxnSpPr>
            <a:cxnSpLocks/>
          </p:cNvCxnSpPr>
          <p:nvPr/>
        </p:nvCxnSpPr>
        <p:spPr>
          <a:xfrm flipV="1">
            <a:off x="7331718" y="4070294"/>
            <a:ext cx="1278208" cy="245188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1667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A3B09B-2914-426B-BC8F-BD0104D7D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01" y="0"/>
            <a:ext cx="10409597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628C728-88F3-41BE-B1F9-870F8C4E8FF1}"/>
              </a:ext>
            </a:extLst>
          </p:cNvPr>
          <p:cNvCxnSpPr/>
          <p:nvPr/>
        </p:nvCxnSpPr>
        <p:spPr>
          <a:xfrm>
            <a:off x="6096000" y="210393"/>
            <a:ext cx="1720906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768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3">
            <a:extLst>
              <a:ext uri="{FF2B5EF4-FFF2-40B4-BE49-F238E27FC236}">
                <a16:creationId xmlns:a16="http://schemas.microsoft.com/office/drawing/2014/main" id="{BBC3BA88-A634-4176-B389-0671A8424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4" y="989117"/>
            <a:ext cx="2519935" cy="11656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Andreas (Andrew)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Sr’s Will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September 1785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Lincoln County,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John 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Son of Andreas Killian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3907C1C-B30A-49CC-B53A-C2D3B5A8B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722" y="70969"/>
            <a:ext cx="5534797" cy="671606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682DB04-D3FE-450B-AF0C-56EAD596C03E}"/>
              </a:ext>
            </a:extLst>
          </p:cNvPr>
          <p:cNvCxnSpPr/>
          <p:nvPr/>
        </p:nvCxnSpPr>
        <p:spPr>
          <a:xfrm>
            <a:off x="2297927" y="1932167"/>
            <a:ext cx="1065475" cy="47707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98763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495" y="147386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1578465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301036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93284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47160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621" y="4394088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847" y="1585536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769" y="143254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4" y="112960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3021917"/>
            <a:ext cx="2048980" cy="130786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42786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92919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39903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94360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199" y="5163287"/>
            <a:ext cx="6159182" cy="86713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Terry, Hopkins, Wilkerson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067" y="3023687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782" y="1592088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54" y="140655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0347854A-64B4-4EC4-99F9-72F72FD0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419" y="140655"/>
            <a:ext cx="1643062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Enoch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1810 VA - 1880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Wilkerson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1815 VA - 1880 NC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 Box 45">
            <a:extLst>
              <a:ext uri="{FF2B5EF4-FFF2-40B4-BE49-F238E27FC236}">
                <a16:creationId xmlns:a16="http://schemas.microsoft.com/office/drawing/2014/main" id="{201CFEFD-DFBB-4440-963E-042FFFC38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5" y="12095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1st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Chapman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1824 SC - 1866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id="{595561A1-A363-45DC-8EF5-8BE35A7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1585535"/>
            <a:ext cx="1904472" cy="133971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Miles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1850 SC - 1923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 Caroline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Poole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1841-1913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Text Box 47">
            <a:extLst>
              <a:ext uri="{FF2B5EF4-FFF2-40B4-BE49-F238E27FC236}">
                <a16:creationId xmlns:a16="http://schemas.microsoft.com/office/drawing/2014/main" id="{1AC29223-27CE-46C9-90D4-AD31E8A7D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3023687"/>
            <a:ext cx="1904472" cy="132537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Tapley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1870 SC - 1935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Martha Savilla “Mattie”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Jeffares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1869 SC – 1908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Text Box 12">
            <a:extLst>
              <a:ext uri="{FF2B5EF4-FFF2-40B4-BE49-F238E27FC236}">
                <a16:creationId xmlns:a16="http://schemas.microsoft.com/office/drawing/2014/main" id="{C5868098-F2A5-4A2F-81D8-28BF6EEC1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6" y="4394088"/>
            <a:ext cx="1904472" cy="62297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A0409E-C131-4D23-8EC7-8DA2F20AEAD1}"/>
              </a:ext>
            </a:extLst>
          </p:cNvPr>
          <p:cNvSpPr txBox="1"/>
          <p:nvPr/>
        </p:nvSpPr>
        <p:spPr>
          <a:xfrm>
            <a:off x="7932618" y="5266227"/>
            <a:ext cx="1755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Cousin’s</a:t>
            </a:r>
          </a:p>
          <a:p>
            <a:r>
              <a:rPr lang="en-US" dirty="0"/>
              <a:t>One Generation Removed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314BD13-4C82-4A10-B70C-6B64FB3BCD25}"/>
              </a:ext>
            </a:extLst>
          </p:cNvPr>
          <p:cNvCxnSpPr>
            <a:cxnSpLocks/>
          </p:cNvCxnSpPr>
          <p:nvPr/>
        </p:nvCxnSpPr>
        <p:spPr>
          <a:xfrm flipH="1" flipV="1">
            <a:off x="9161933" y="5017062"/>
            <a:ext cx="27750" cy="45173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FA06CD3-DBD1-44F0-A98E-27AC4A37436F}"/>
              </a:ext>
            </a:extLst>
          </p:cNvPr>
          <p:cNvCxnSpPr>
            <a:cxnSpLocks/>
          </p:cNvCxnSpPr>
          <p:nvPr/>
        </p:nvCxnSpPr>
        <p:spPr>
          <a:xfrm flipV="1">
            <a:off x="9189682" y="4560585"/>
            <a:ext cx="1413396" cy="91799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DCA55CA-BC2C-4731-A37A-4A1D5E2268F1}"/>
              </a:ext>
            </a:extLst>
          </p:cNvPr>
          <p:cNvCxnSpPr>
            <a:cxnSpLocks/>
          </p:cNvCxnSpPr>
          <p:nvPr/>
        </p:nvCxnSpPr>
        <p:spPr>
          <a:xfrm flipV="1">
            <a:off x="9189682" y="5105931"/>
            <a:ext cx="1413396" cy="36286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068A980-B435-4745-8FFC-F6B2EA0039C5}"/>
              </a:ext>
            </a:extLst>
          </p:cNvPr>
          <p:cNvCxnSpPr>
            <a:cxnSpLocks/>
          </p:cNvCxnSpPr>
          <p:nvPr/>
        </p:nvCxnSpPr>
        <p:spPr>
          <a:xfrm>
            <a:off x="9189682" y="5478580"/>
            <a:ext cx="1360983" cy="7499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D6508ED-4019-4315-A071-F09275C78AD7}"/>
              </a:ext>
            </a:extLst>
          </p:cNvPr>
          <p:cNvCxnSpPr>
            <a:cxnSpLocks/>
          </p:cNvCxnSpPr>
          <p:nvPr/>
        </p:nvCxnSpPr>
        <p:spPr>
          <a:xfrm>
            <a:off x="9189682" y="5488362"/>
            <a:ext cx="1410600" cy="56388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3371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495" y="147386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1578465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301036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93284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47160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621" y="4394088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847" y="1585536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769" y="143254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4" y="112960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3021917"/>
            <a:ext cx="2048980" cy="130786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42786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92919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39903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94360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199" y="5163287"/>
            <a:ext cx="6159182" cy="86713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Davis, Gregory, McJunkin, Koon, Bartee, Terry, Hopkins, Wilkerson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067" y="3023687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782" y="1592088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54" y="140655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0347854A-64B4-4EC4-99F9-72F72FD0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419" y="140655"/>
            <a:ext cx="1643062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Enoch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1810 VA - 1880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Wilkerson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1815 VA - 1880 NC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 Box 45">
            <a:extLst>
              <a:ext uri="{FF2B5EF4-FFF2-40B4-BE49-F238E27FC236}">
                <a16:creationId xmlns:a16="http://schemas.microsoft.com/office/drawing/2014/main" id="{201CFEFD-DFBB-4440-963E-042FFFC38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5" y="12095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1st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Chapman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1824 SC - 1866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id="{595561A1-A363-45DC-8EF5-8BE35A7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1585535"/>
            <a:ext cx="1904472" cy="133971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Miles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1850 SC - 1923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 Caroline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Poole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1841-1913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Text Box 47">
            <a:extLst>
              <a:ext uri="{FF2B5EF4-FFF2-40B4-BE49-F238E27FC236}">
                <a16:creationId xmlns:a16="http://schemas.microsoft.com/office/drawing/2014/main" id="{1AC29223-27CE-46C9-90D4-AD31E8A7D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3023687"/>
            <a:ext cx="1904472" cy="132537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Tapley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1870 SC - 1935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Martha Savilla “Mattie”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Jeffares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1869 SC – 1908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Text Box 12">
            <a:extLst>
              <a:ext uri="{FF2B5EF4-FFF2-40B4-BE49-F238E27FC236}">
                <a16:creationId xmlns:a16="http://schemas.microsoft.com/office/drawing/2014/main" id="{C5868098-F2A5-4A2F-81D8-28BF6EEC1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6" y="4394088"/>
            <a:ext cx="1904472" cy="62297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2C9E9D0-9886-47CB-8CE7-BC0AD27C0B01}"/>
              </a:ext>
            </a:extLst>
          </p:cNvPr>
          <p:cNvCxnSpPr>
            <a:cxnSpLocks/>
          </p:cNvCxnSpPr>
          <p:nvPr/>
        </p:nvCxnSpPr>
        <p:spPr>
          <a:xfrm flipV="1">
            <a:off x="3194092" y="4140955"/>
            <a:ext cx="478221" cy="106831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16DA5A9-FB8D-402C-8370-C50F64A8EE92}"/>
              </a:ext>
            </a:extLst>
          </p:cNvPr>
          <p:cNvCxnSpPr>
            <a:cxnSpLocks/>
          </p:cNvCxnSpPr>
          <p:nvPr/>
        </p:nvCxnSpPr>
        <p:spPr>
          <a:xfrm flipV="1">
            <a:off x="3924514" y="291704"/>
            <a:ext cx="81044" cy="491756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49923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495" y="147386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1578465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301036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93284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47160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621" y="4394088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847" y="1585536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769" y="143254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4" y="112960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3021917"/>
            <a:ext cx="2048980" cy="130786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42786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92919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39903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94360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61B5007B-810C-40C4-A383-7B2DC48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6945" y="5163288"/>
            <a:ext cx="1788896" cy="42145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067" y="3023687"/>
            <a:ext cx="1788895" cy="205479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782" y="1592088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54" y="140655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0347854A-64B4-4EC4-99F9-72F72FD0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419" y="140655"/>
            <a:ext cx="1643062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Enoch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1810 VA - 1880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Wilkerson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1815 VA - 1880 NC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 Box 45">
            <a:extLst>
              <a:ext uri="{FF2B5EF4-FFF2-40B4-BE49-F238E27FC236}">
                <a16:creationId xmlns:a16="http://schemas.microsoft.com/office/drawing/2014/main" id="{201CFEFD-DFBB-4440-963E-042FFFC38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5" y="12095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1st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Chapman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1824 SC - 1866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id="{595561A1-A363-45DC-8EF5-8BE35A7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1585535"/>
            <a:ext cx="1904472" cy="133971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Miles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1850 SC - 1923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 Caroline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Poole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1841-1913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Text Box 47">
            <a:extLst>
              <a:ext uri="{FF2B5EF4-FFF2-40B4-BE49-F238E27FC236}">
                <a16:creationId xmlns:a16="http://schemas.microsoft.com/office/drawing/2014/main" id="{1AC29223-27CE-46C9-90D4-AD31E8A7D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3023687"/>
            <a:ext cx="1904472" cy="132537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Tapley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1870 SC - 1935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Martha Savilla “Mattie”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Jeffares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1869 SC – 1908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Text Box 12">
            <a:extLst>
              <a:ext uri="{FF2B5EF4-FFF2-40B4-BE49-F238E27FC236}">
                <a16:creationId xmlns:a16="http://schemas.microsoft.com/office/drawing/2014/main" id="{C5868098-F2A5-4A2F-81D8-28BF6EEC1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6" y="4394088"/>
            <a:ext cx="1904472" cy="62297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B92C0A-3E4A-4CA6-923A-F933445AC0A9}"/>
              </a:ext>
            </a:extLst>
          </p:cNvPr>
          <p:cNvSpPr txBox="1"/>
          <p:nvPr/>
        </p:nvSpPr>
        <p:spPr>
          <a:xfrm>
            <a:off x="5052022" y="4991681"/>
            <a:ext cx="2593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Claude Tresvan Killian</a:t>
            </a:r>
          </a:p>
          <a:p>
            <a:r>
              <a:rPr lang="en-US" dirty="0"/>
              <a:t>Married 29 August 1916</a:t>
            </a:r>
          </a:p>
          <a:p>
            <a:r>
              <a:rPr lang="en-US" dirty="0"/>
              <a:t>Mary Isabell Taylor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81BDEA11-6E83-4E9D-982C-AA8628D4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71" y="3010368"/>
            <a:ext cx="2647908" cy="3695617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1DD3C0F-C44E-4A4B-AEB0-EB1433D7C655}"/>
              </a:ext>
            </a:extLst>
          </p:cNvPr>
          <p:cNvCxnSpPr>
            <a:cxnSpLocks/>
          </p:cNvCxnSpPr>
          <p:nvPr/>
        </p:nvCxnSpPr>
        <p:spPr>
          <a:xfrm flipH="1">
            <a:off x="4731912" y="5234269"/>
            <a:ext cx="315390" cy="3819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A1BE80B-D0F1-4BB1-B396-8D40A16AF253}"/>
              </a:ext>
            </a:extLst>
          </p:cNvPr>
          <p:cNvCxnSpPr>
            <a:cxnSpLocks/>
          </p:cNvCxnSpPr>
          <p:nvPr/>
        </p:nvCxnSpPr>
        <p:spPr>
          <a:xfrm flipV="1">
            <a:off x="7340459" y="4504855"/>
            <a:ext cx="1156178" cy="127210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0134C5B-6DEA-4988-BB62-0696DC4AE3C7}"/>
              </a:ext>
            </a:extLst>
          </p:cNvPr>
          <p:cNvCxnSpPr>
            <a:cxnSpLocks/>
          </p:cNvCxnSpPr>
          <p:nvPr/>
        </p:nvCxnSpPr>
        <p:spPr>
          <a:xfrm flipH="1" flipV="1">
            <a:off x="2202509" y="4394088"/>
            <a:ext cx="864730" cy="149786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7B76705-D947-4FEC-9FBB-AF9A86C79329}"/>
              </a:ext>
            </a:extLst>
          </p:cNvPr>
          <p:cNvCxnSpPr>
            <a:cxnSpLocks/>
          </p:cNvCxnSpPr>
          <p:nvPr/>
        </p:nvCxnSpPr>
        <p:spPr>
          <a:xfrm flipV="1">
            <a:off x="3067239" y="5584742"/>
            <a:ext cx="2068325" cy="307211"/>
          </a:xfrm>
          <a:prstGeom prst="straightConnector1">
            <a:avLst/>
          </a:prstGeom>
          <a:ln w="190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E0CDB54-1073-4140-A35F-09DA17A7F1B3}"/>
              </a:ext>
            </a:extLst>
          </p:cNvPr>
          <p:cNvCxnSpPr>
            <a:cxnSpLocks/>
          </p:cNvCxnSpPr>
          <p:nvPr/>
        </p:nvCxnSpPr>
        <p:spPr>
          <a:xfrm>
            <a:off x="6967268" y="5738347"/>
            <a:ext cx="364450" cy="29978"/>
          </a:xfrm>
          <a:prstGeom prst="straightConnector1">
            <a:avLst/>
          </a:prstGeom>
          <a:ln w="190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540857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3">
            <a:extLst>
              <a:ext uri="{FF2B5EF4-FFF2-40B4-BE49-F238E27FC236}">
                <a16:creationId xmlns:a16="http://schemas.microsoft.com/office/drawing/2014/main" id="{57AE3FA9-7877-4C27-86E8-D25D15D82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495" y="147386"/>
            <a:ext cx="1992223" cy="134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Phillip Anderson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1805 SC - 1882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Frances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McJunkin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1820 SC - 1904 SC</a:t>
            </a:r>
          </a:p>
        </p:txBody>
      </p:sp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0" name="Text Box 19">
            <a:extLst>
              <a:ext uri="{FF2B5EF4-FFF2-40B4-BE49-F238E27FC236}">
                <a16:creationId xmlns:a16="http://schemas.microsoft.com/office/drawing/2014/main" id="{8C246E5B-92A6-47F0-B565-D82CA20D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1578465"/>
            <a:ext cx="1904473" cy="13467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lang="en-US" alt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Husband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 Jefferson Nathan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1838 SC - 1874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Text Box 47">
            <a:extLst>
              <a:ext uri="{FF2B5EF4-FFF2-40B4-BE49-F238E27FC236}">
                <a16:creationId xmlns:a16="http://schemas.microsoft.com/office/drawing/2014/main" id="{9C645995-28B9-4AC3-BF0B-9904B0D6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6" y="301036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William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Text Box 47">
            <a:extLst>
              <a:ext uri="{FF2B5EF4-FFF2-40B4-BE49-F238E27FC236}">
                <a16:creationId xmlns:a16="http://schemas.microsoft.com/office/drawing/2014/main" id="{592B368F-1550-4D1D-8970-D46302F7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93284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Samuel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xt Box 47">
            <a:extLst>
              <a:ext uri="{FF2B5EF4-FFF2-40B4-BE49-F238E27FC236}">
                <a16:creationId xmlns:a16="http://schemas.microsoft.com/office/drawing/2014/main" id="{7D521920-C596-45C9-88AA-C40C67A9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5" y="3471608"/>
            <a:ext cx="1904473" cy="41621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DDF29071-0314-414D-B8D6-BA73ED8A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621" y="4394088"/>
            <a:ext cx="2063997" cy="44180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id="{8A282500-B779-4969-8304-4ADA4FE9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847" y="1585536"/>
            <a:ext cx="1639434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Edwin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1855 SC - 1940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Elizabeth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1858 SC - 1898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7C0BBFDD-0BF8-4726-B1ED-F7CBCF94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769" y="143254"/>
            <a:ext cx="1849438" cy="13467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Tresvan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1822 SC - 1899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Lavinia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1826 SC - 1889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1A3FF28E-371B-4478-8C1C-DEBE58C0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4" y="112960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2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1839 SC - 1915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F34A91EE-4D0A-41ED-9334-3FAA6A20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3021917"/>
            <a:ext cx="2048980" cy="130786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Thomas Elijah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- 1945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Elizabeth “Fannie”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1868 SC - 1914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A5D0382F-6235-45BF-855C-088F1EE1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427869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Mamie 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55">
            <a:extLst>
              <a:ext uri="{FF2B5EF4-FFF2-40B4-BE49-F238E27FC236}">
                <a16:creationId xmlns:a16="http://schemas.microsoft.com/office/drawing/2014/main" id="{F0E0032B-AAD9-4D79-B278-65C54E2C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929191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7BE4BAF0-3F6F-40B5-B28B-129A226D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4399032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Thomas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55">
            <a:extLst>
              <a:ext uri="{FF2B5EF4-FFF2-40B4-BE49-F238E27FC236}">
                <a16:creationId xmlns:a16="http://schemas.microsoft.com/office/drawing/2014/main" id="{33A1FA77-FF71-4DAC-BDB4-E93E483F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601" y="5943600"/>
            <a:ext cx="1904473" cy="46408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BF903C1-739B-4FDD-96F7-C13F5353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067" y="3023687"/>
            <a:ext cx="1788895" cy="1538067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Eugene Tamlin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Bartee-Terry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1881 NC - 1973 KS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Brother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Smith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Clara Desdemonia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1880 SC - 1970 GA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D75E6ECF-BCCB-45DB-BC76-1407813A3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782" y="1592088"/>
            <a:ext cx="1888200" cy="134678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Maryland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1861 NC - 1938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Sarah Sahara Virginia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NC - 1921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FBC90DC-0614-4E2A-80CD-078612F3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54" y="140655"/>
            <a:ext cx="1538577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Jefferson Jeffery T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1832 VA - 1901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1828 NC - 1900 NC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0347854A-64B4-4EC4-99F9-72F72FD0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419" y="140655"/>
            <a:ext cx="1643062" cy="13431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Enoch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1810 VA - 1880 NC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Wilkerson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1815 VA - 1880 NC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 Box 45">
            <a:extLst>
              <a:ext uri="{FF2B5EF4-FFF2-40B4-BE49-F238E27FC236}">
                <a16:creationId xmlns:a16="http://schemas.microsoft.com/office/drawing/2014/main" id="{201CFEFD-DFBB-4440-963E-042FFFC38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5" y="120955"/>
            <a:ext cx="1904472" cy="1346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General Edward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1814 SC - 1896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Married 1st Wife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Chapman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1824 SC - 1866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id="{595561A1-A363-45DC-8EF5-8BE35A7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1585535"/>
            <a:ext cx="1904472" cy="133971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Miles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1850 SC - 1923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Charlotte Caroline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Poole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1841-1913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Text Box 47">
            <a:extLst>
              <a:ext uri="{FF2B5EF4-FFF2-40B4-BE49-F238E27FC236}">
                <a16:creationId xmlns:a16="http://schemas.microsoft.com/office/drawing/2014/main" id="{1AC29223-27CE-46C9-90D4-AD31E8A7D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484" y="3023687"/>
            <a:ext cx="1904472" cy="132537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Edward Tapley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1870 SC - 1935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Martha Savilla “Mattie”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Jeffares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1869 SC – 1908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Text Box 12">
            <a:extLst>
              <a:ext uri="{FF2B5EF4-FFF2-40B4-BE49-F238E27FC236}">
                <a16:creationId xmlns:a16="http://schemas.microsoft.com/office/drawing/2014/main" id="{C5868098-F2A5-4A2F-81D8-28BF6EEC1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336" y="4394088"/>
            <a:ext cx="1904472" cy="62297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NC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Box 12">
            <a:extLst>
              <a:ext uri="{FF2B5EF4-FFF2-40B4-BE49-F238E27FC236}">
                <a16:creationId xmlns:a16="http://schemas.microsoft.com/office/drawing/2014/main" id="{F620F50A-ACC0-47DC-B4E3-C9BD12F22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925" y="6017834"/>
            <a:ext cx="6971031" cy="7568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“Bob” Robert Edward Killian Sr 1935 SC – 2017 SC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 </a:t>
            </a: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Match,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</a:t>
            </a: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Y-DNA 111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Pop’s: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Davis, Gregory, McJunkin, Koon, Bartee, Terry, Hopkins, Wilkerson, </a:t>
            </a: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Gma’s: </a:t>
            </a:r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Taylor, Jeffares, Coleman, Poole, Lyles, Chapman </a:t>
            </a: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  <a:endParaRPr kumimoji="0" lang="en-US" altLang="en-US" sz="11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2D9FF73-868F-4341-84AB-9383B3074437}"/>
              </a:ext>
            </a:extLst>
          </p:cNvPr>
          <p:cNvCxnSpPr>
            <a:cxnSpLocks/>
          </p:cNvCxnSpPr>
          <p:nvPr/>
        </p:nvCxnSpPr>
        <p:spPr>
          <a:xfrm>
            <a:off x="4677196" y="5427869"/>
            <a:ext cx="72830" cy="33366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Box 12">
            <a:extLst>
              <a:ext uri="{FF2B5EF4-FFF2-40B4-BE49-F238E27FC236}">
                <a16:creationId xmlns:a16="http://schemas.microsoft.com/office/drawing/2014/main" id="{81A64B7B-1825-45A7-B143-EA56FC6CC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2623" y="4636451"/>
            <a:ext cx="1788896" cy="1346789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Bartee-Davis (Killian)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C6DE550-9C65-4F1C-9B64-93F01D7F5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9" y="3010368"/>
            <a:ext cx="2766886" cy="3793190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5BD36D2-B48B-48AE-A673-9EA3FE5358A5}"/>
              </a:ext>
            </a:extLst>
          </p:cNvPr>
          <p:cNvCxnSpPr>
            <a:cxnSpLocks/>
          </p:cNvCxnSpPr>
          <p:nvPr/>
        </p:nvCxnSpPr>
        <p:spPr>
          <a:xfrm flipH="1" flipV="1">
            <a:off x="2646097" y="5656333"/>
            <a:ext cx="383970" cy="55025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2209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2">
            <a:extLst>
              <a:ext uri="{FF2B5EF4-FFF2-40B4-BE49-F238E27FC236}">
                <a16:creationId xmlns:a16="http://schemas.microsoft.com/office/drawing/2014/main" id="{71AA0275-6EC9-4E22-ACA6-5964E5525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269" y="1059520"/>
            <a:ext cx="2072116" cy="4096299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Hopkins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McJunkin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  <a:endParaRPr lang="en-US" altLang="en-US" sz="12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Autosomal DNA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Wilkerson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Autosomal DNA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29 August 1916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Jeffares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Poole</a:t>
            </a:r>
            <a:r>
              <a:rPr lang="en-US" altLang="en-US" sz="1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Lyles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Coleman</a:t>
            </a:r>
            <a:r>
              <a:rPr lang="en-US" altLang="en-US" sz="1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Mobley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Autosomal DNA</a:t>
            </a:r>
            <a:endParaRPr lang="en-US" altLang="en-US" sz="12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Chapman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Autosomal DNA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34FDE0B-07B8-4227-A34C-A51848938E5C}"/>
              </a:ext>
            </a:extLst>
          </p:cNvPr>
          <p:cNvCxnSpPr>
            <a:cxnSpLocks/>
          </p:cNvCxnSpPr>
          <p:nvPr/>
        </p:nvCxnSpPr>
        <p:spPr>
          <a:xfrm flipV="1">
            <a:off x="1900988" y="2741471"/>
            <a:ext cx="939316" cy="83584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C4DE770-48B0-49A5-A817-2FBB0BC993B6}"/>
              </a:ext>
            </a:extLst>
          </p:cNvPr>
          <p:cNvSpPr txBox="1"/>
          <p:nvPr/>
        </p:nvSpPr>
        <p:spPr>
          <a:xfrm>
            <a:off x="2510071" y="2448685"/>
            <a:ext cx="2021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1912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Attended/Stayed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Feasterville Academy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Called It Finishing School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4AAFF8-DF31-40AB-993C-AD7CBDC62CAC}"/>
              </a:ext>
            </a:extLst>
          </p:cNvPr>
          <p:cNvSpPr txBox="1"/>
          <p:nvPr/>
        </p:nvSpPr>
        <p:spPr>
          <a:xfrm>
            <a:off x="2312606" y="4647988"/>
            <a:ext cx="2021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Coleman, Feaster, Mobley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Association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CFM Association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Family and Friends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Annual Reunion (now 81</a:t>
            </a:r>
            <a:r>
              <a:rPr lang="en-US" alt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FD483C5-EDD5-48B9-A24E-4DF39BC43D04}"/>
              </a:ext>
            </a:extLst>
          </p:cNvPr>
          <p:cNvCxnSpPr>
            <a:cxnSpLocks/>
          </p:cNvCxnSpPr>
          <p:nvPr/>
        </p:nvCxnSpPr>
        <p:spPr>
          <a:xfrm flipH="1" flipV="1">
            <a:off x="2115142" y="4817435"/>
            <a:ext cx="394929" cy="13059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2E7660F-938D-41C6-AB74-25B17F11EA8E}"/>
              </a:ext>
            </a:extLst>
          </p:cNvPr>
          <p:cNvCxnSpPr>
            <a:cxnSpLocks/>
          </p:cNvCxnSpPr>
          <p:nvPr/>
        </p:nvCxnSpPr>
        <p:spPr>
          <a:xfrm flipH="1">
            <a:off x="2100346" y="4647988"/>
            <a:ext cx="409725" cy="51062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tree, grass, outdoor, house&#10;&#10;Description automatically generated">
            <a:extLst>
              <a:ext uri="{FF2B5EF4-FFF2-40B4-BE49-F238E27FC236}">
                <a16:creationId xmlns:a16="http://schemas.microsoft.com/office/drawing/2014/main" id="{5BC6B928-152B-4DFE-85DC-D7155F069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630" y="141905"/>
            <a:ext cx="6932177" cy="5199133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C8BBA28-81CD-456C-9FE0-7D8CB12FFA36}"/>
              </a:ext>
            </a:extLst>
          </p:cNvPr>
          <p:cNvCxnSpPr>
            <a:cxnSpLocks/>
          </p:cNvCxnSpPr>
          <p:nvPr/>
        </p:nvCxnSpPr>
        <p:spPr>
          <a:xfrm>
            <a:off x="4311570" y="2978150"/>
            <a:ext cx="439941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46324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2C297F-2067-4B4D-AAD6-9704624DE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55" y="0"/>
            <a:ext cx="10387090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56E85C5-860C-4728-8A11-0166FFAB4C28}"/>
              </a:ext>
            </a:extLst>
          </p:cNvPr>
          <p:cNvCxnSpPr/>
          <p:nvPr/>
        </p:nvCxnSpPr>
        <p:spPr>
          <a:xfrm>
            <a:off x="6336064" y="210393"/>
            <a:ext cx="1480842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22337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low confidence">
            <a:extLst>
              <a:ext uri="{FF2B5EF4-FFF2-40B4-BE49-F238E27FC236}">
                <a16:creationId xmlns:a16="http://schemas.microsoft.com/office/drawing/2014/main" id="{6E7C6EC3-0CD9-4ED2-A372-BFD71EFAD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13" y="0"/>
            <a:ext cx="10398573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21703EB-C977-4E4A-B923-4247BA9BD9D9}"/>
              </a:ext>
            </a:extLst>
          </p:cNvPr>
          <p:cNvCxnSpPr/>
          <p:nvPr/>
        </p:nvCxnSpPr>
        <p:spPr>
          <a:xfrm>
            <a:off x="6400800" y="179109"/>
            <a:ext cx="1432874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15215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2928E852-83CA-47CE-B783-AC630E2F1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60" y="0"/>
            <a:ext cx="10383279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08718AB-0BD0-4544-99C6-92C8685BF4AE}"/>
              </a:ext>
            </a:extLst>
          </p:cNvPr>
          <p:cNvCxnSpPr/>
          <p:nvPr/>
        </p:nvCxnSpPr>
        <p:spPr>
          <a:xfrm>
            <a:off x="6315959" y="203302"/>
            <a:ext cx="1480008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75320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56">
            <a:hlinkClick r:id="rId2"/>
            <a:extLst>
              <a:ext uri="{FF2B5EF4-FFF2-40B4-BE49-F238E27FC236}">
                <a16:creationId xmlns:a16="http://schemas.microsoft.com/office/drawing/2014/main" id="{6FE2A365-2E26-47AB-8545-0C2B9D2A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54B7E391-A2E9-47F7-A679-AF15ED8A79CE}"/>
              </a:ext>
            </a:extLst>
          </p:cNvPr>
          <p:cNvCxnSpPr>
            <a:cxnSpLocks/>
          </p:cNvCxnSpPr>
          <p:nvPr/>
        </p:nvCxnSpPr>
        <p:spPr>
          <a:xfrm>
            <a:off x="9304256" y="5954742"/>
            <a:ext cx="632082" cy="62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3">
            <a:extLst>
              <a:ext uri="{FF2B5EF4-FFF2-40B4-BE49-F238E27FC236}">
                <a16:creationId xmlns:a16="http://schemas.microsoft.com/office/drawing/2014/main" id="{50AEE411-8583-4AF5-9F45-56344BAA5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940" y="53622"/>
            <a:ext cx="1538577" cy="132269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Henry Van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1836 NC - 1864 GA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Catherine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Lipford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1841 SC - 1906 SC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7091E198-FBEB-4823-B0F8-C3F0B7F36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9" y="1454994"/>
            <a:ext cx="1635979" cy="131971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John Alexander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1859 SC - 1944 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 Ann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Melton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1871 SC - 1939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5021506C-6BF7-4D9B-8853-48CCF0DCE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228" y="1444217"/>
            <a:ext cx="1635979" cy="133049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Dora Elizabeth “Etta”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1862 SC - 1938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 1880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Joseph Timothy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Bass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1856 SC - 1924 SC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71AA0275-6EC9-4E22-ACA6-5964E5525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9" y="2853391"/>
            <a:ext cx="2072116" cy="3950987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Claude Tresvan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1898 SC - 1973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Y-DNA 111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Davis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Bartee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Gregory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Hopkins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McJunkin 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Autosomal DNA</a:t>
            </a:r>
            <a:endParaRPr lang="en-US" altLang="en-US" sz="12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Koon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Autosomal DNA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Wilkerson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Autosomal DNA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 Isabel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1897 SC - 1990 SC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Taylor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Jeffares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Poole</a:t>
            </a:r>
            <a:r>
              <a:rPr lang="en-US" altLang="en-US" sz="1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Lyles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Coleman</a:t>
            </a:r>
            <a:r>
              <a:rPr lang="en-US" altLang="en-US" sz="1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Autosomal DNA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Mobley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Autosomal DNA</a:t>
            </a:r>
            <a:endParaRPr lang="en-US" altLang="en-US" sz="12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Chapman</a:t>
            </a:r>
            <a:r>
              <a:rPr kumimoji="0" lang="en-US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Autosomal DNA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64067E-2BBA-4A4B-973D-86C32C664341}"/>
              </a:ext>
            </a:extLst>
          </p:cNvPr>
          <p:cNvSpPr txBox="1"/>
          <p:nvPr/>
        </p:nvSpPr>
        <p:spPr>
          <a:xfrm>
            <a:off x="3693286" y="1775179"/>
            <a:ext cx="462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Bass-Killian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Y-DNA Bass Match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Autosomal DNA Match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Davis, Gregory, Killian, Koon, Lipford, Mobley &amp; Probably Others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8B40E6E-66C7-4208-8E2F-9FC1C5672048}"/>
              </a:ext>
            </a:extLst>
          </p:cNvPr>
          <p:cNvCxnSpPr>
            <a:cxnSpLocks/>
          </p:cNvCxnSpPr>
          <p:nvPr/>
        </p:nvCxnSpPr>
        <p:spPr>
          <a:xfrm flipH="1">
            <a:off x="3091158" y="1927392"/>
            <a:ext cx="649292" cy="579902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F87AEB6-0EE4-48CD-8768-8110F5ED19D3}"/>
              </a:ext>
            </a:extLst>
          </p:cNvPr>
          <p:cNvCxnSpPr>
            <a:cxnSpLocks/>
          </p:cNvCxnSpPr>
          <p:nvPr/>
        </p:nvCxnSpPr>
        <p:spPr>
          <a:xfrm flipH="1" flipV="1">
            <a:off x="3045022" y="1775179"/>
            <a:ext cx="695428" cy="15221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75462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1936DA5-2F5C-4119-BF66-62D21E2B5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55" y="0"/>
            <a:ext cx="10387090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67F5EEB-E2CE-48EE-9FAF-B3A774D523C7}"/>
              </a:ext>
            </a:extLst>
          </p:cNvPr>
          <p:cNvCxnSpPr/>
          <p:nvPr/>
        </p:nvCxnSpPr>
        <p:spPr>
          <a:xfrm>
            <a:off x="6410227" y="197963"/>
            <a:ext cx="1404594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14802"/>
      </p:ext>
    </p:extLst>
  </p:cSld>
  <p:clrMapOvr>
    <a:masterClrMapping/>
  </p:clrMapOvr>
</p:sld>
</file>

<file path=ppt/theme/theme1.xml><?xml version="1.0" encoding="utf-8"?>
<a:theme xmlns:a="http://schemas.openxmlformats.org/drawingml/2006/main" name="TropicVTI">
  <a:themeElements>
    <a:clrScheme name="AnalogousFromLightSeed_2SEEDS">
      <a:dk1>
        <a:srgbClr val="000000"/>
      </a:dk1>
      <a:lt1>
        <a:srgbClr val="FFFFFF"/>
      </a:lt1>
      <a:dk2>
        <a:srgbClr val="3A3621"/>
      </a:dk2>
      <a:lt2>
        <a:srgbClr val="E8E7E2"/>
      </a:lt2>
      <a:accent1>
        <a:srgbClr val="7F8ABA"/>
      </a:accent1>
      <a:accent2>
        <a:srgbClr val="87A8BE"/>
      </a:accent2>
      <a:accent3>
        <a:srgbClr val="A196C6"/>
      </a:accent3>
      <a:accent4>
        <a:srgbClr val="BA977F"/>
      </a:accent4>
      <a:accent5>
        <a:srgbClr val="ABA481"/>
      </a:accent5>
      <a:accent6>
        <a:srgbClr val="9CA974"/>
      </a:accent6>
      <a:hlink>
        <a:srgbClr val="8D8355"/>
      </a:hlink>
      <a:folHlink>
        <a:srgbClr val="7F7F7F"/>
      </a:folHlink>
    </a:clrScheme>
    <a:fontScheme name="Tropic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opicVTI" id="{DE8751F2-0439-4D1D-A674-AFC241C9701D}" vid="{C41D9140-98E0-4A26-97C4-97FDCB8D6E0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2644</TotalTime>
  <Words>13135</Words>
  <Application>Microsoft Office PowerPoint</Application>
  <PresentationFormat>Widescreen</PresentationFormat>
  <Paragraphs>4739</Paragraphs>
  <Slides>109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3" baseType="lpstr">
      <vt:lpstr>Arial</vt:lpstr>
      <vt:lpstr>Calibri</vt:lpstr>
      <vt:lpstr>Gill Sans Nova</vt:lpstr>
      <vt:lpstr>TropicVTI</vt:lpstr>
      <vt:lpstr>All in the Family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in the Family</dc:title>
  <dc:creator>Robert Killian</dc:creator>
  <cp:lastModifiedBy>Robert Killian</cp:lastModifiedBy>
  <cp:revision>7</cp:revision>
  <dcterms:created xsi:type="dcterms:W3CDTF">2021-08-05T21:17:40Z</dcterms:created>
  <dcterms:modified xsi:type="dcterms:W3CDTF">2021-08-12T23:04:07Z</dcterms:modified>
</cp:coreProperties>
</file>